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handoutMasterIdLst>
    <p:handoutMasterId r:id="rId32"/>
  </p:handoutMasterIdLst>
  <p:sldIdLst>
    <p:sldId id="268" r:id="rId2"/>
    <p:sldId id="275" r:id="rId3"/>
    <p:sldId id="278" r:id="rId4"/>
    <p:sldId id="281" r:id="rId5"/>
    <p:sldId id="282" r:id="rId6"/>
    <p:sldId id="286" r:id="rId7"/>
    <p:sldId id="287" r:id="rId8"/>
    <p:sldId id="283" r:id="rId9"/>
    <p:sldId id="288" r:id="rId10"/>
    <p:sldId id="303" r:id="rId11"/>
    <p:sldId id="306" r:id="rId12"/>
    <p:sldId id="284" r:id="rId13"/>
    <p:sldId id="304" r:id="rId14"/>
    <p:sldId id="285" r:id="rId15"/>
    <p:sldId id="289" r:id="rId16"/>
    <p:sldId id="290" r:id="rId17"/>
    <p:sldId id="291" r:id="rId18"/>
    <p:sldId id="295" r:id="rId19"/>
    <p:sldId id="297" r:id="rId20"/>
    <p:sldId id="292" r:id="rId21"/>
    <p:sldId id="293" r:id="rId22"/>
    <p:sldId id="294" r:id="rId23"/>
    <p:sldId id="298" r:id="rId24"/>
    <p:sldId id="301" r:id="rId25"/>
    <p:sldId id="305" r:id="rId26"/>
    <p:sldId id="299" r:id="rId27"/>
    <p:sldId id="300" r:id="rId28"/>
    <p:sldId id="280" r:id="rId29"/>
    <p:sldId id="30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77E245-2159-42CF-95C4-2DE8459F1053}">
          <p14:sldIdLst>
            <p14:sldId id="268"/>
            <p14:sldId id="275"/>
          </p14:sldIdLst>
        </p14:section>
        <p14:section name="Untitled Section" id="{EB8A4AA3-478B-4EFB-9563-836467D4648E}">
          <p14:sldIdLst>
            <p14:sldId id="278"/>
            <p14:sldId id="281"/>
            <p14:sldId id="282"/>
            <p14:sldId id="286"/>
            <p14:sldId id="287"/>
            <p14:sldId id="283"/>
            <p14:sldId id="288"/>
            <p14:sldId id="303"/>
            <p14:sldId id="306"/>
            <p14:sldId id="284"/>
            <p14:sldId id="304"/>
            <p14:sldId id="285"/>
            <p14:sldId id="289"/>
            <p14:sldId id="290"/>
            <p14:sldId id="291"/>
            <p14:sldId id="295"/>
            <p14:sldId id="297"/>
            <p14:sldId id="292"/>
            <p14:sldId id="293"/>
            <p14:sldId id="294"/>
            <p14:sldId id="298"/>
            <p14:sldId id="301"/>
            <p14:sldId id="305"/>
            <p14:sldId id="299"/>
            <p14:sldId id="300"/>
            <p14:sldId id="280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24" autoAdjust="0"/>
  </p:normalViewPr>
  <p:slideViewPr>
    <p:cSldViewPr snapToGrid="0">
      <p:cViewPr varScale="1">
        <p:scale>
          <a:sx n="107" d="100"/>
          <a:sy n="107" d="100"/>
        </p:scale>
        <p:origin x="2388" y="102"/>
      </p:cViewPr>
      <p:guideLst/>
    </p:cSldViewPr>
  </p:slideViewPr>
  <p:outlineViewPr>
    <p:cViewPr>
      <p:scale>
        <a:sx n="33" d="100"/>
        <a:sy n="33" d="100"/>
      </p:scale>
      <p:origin x="0" y="-48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8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Forward-Pass</a:t>
            </a:r>
          </a:p>
          <a:p>
            <a:r>
              <a:rPr lang="en-US" dirty="0"/>
              <a:t>Backward-Pass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0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  <a:p>
            <a:r>
              <a:rPr lang="en-US" dirty="0" err="1"/>
              <a:t>Hyperbel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Hyperparameter := Stride, Padding, Kernel-Size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0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57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306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626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36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586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21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3F6BC2-3773-43A0-A15F-B47FA8A7B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2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33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EFFC54-2704-4773-8856-FDF100B80E8F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40A2D8-6614-436B-8CA6-1A5ED084F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4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1797D920-B893-45BA-BAA1-C6E1DBF2D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CFF663-3ED2-40C2-B0B5-26F227145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4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8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78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721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56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84B7D2A-0DF8-424B-9572-B79AEBB2D9DC}" type="datetimeFigureOut">
              <a:rPr lang="en-US" noProof="0" smtClean="0"/>
              <a:t>3/21/2022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9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releases/2019-lts" TargetMode="External"/><Relationship Id="rId2" Type="http://schemas.openxmlformats.org/officeDocument/2006/relationships/hyperlink" Target="https://github.com/reneschulte/WinMLExperi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rotodeeplearning.com/2021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658-28705-4" TargetMode="External"/><Relationship Id="rId2" Type="http://schemas.openxmlformats.org/officeDocument/2006/relationships/hyperlink" Target="https://www.statista.com/statistics/871513/worldwide-data-creat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1704.04861" TargetMode="External"/><Relationship Id="rId4" Type="http://schemas.openxmlformats.org/officeDocument/2006/relationships/hyperlink" Target="https://www.youtube.com/watch?v=C_zFhWdM4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Evaluierung der Microsoft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HoloLens für den Einsatz der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KI-basierten forensischen</a:t>
            </a:r>
            <a:br>
              <a:rPr lang="de-DE" dirty="0"/>
            </a:br>
            <a:r>
              <a:rPr lang="de-DE" dirty="0">
                <a:effectLst/>
                <a:latin typeface="Arial" panose="020B0604020202020204" pitchFamily="34" charset="0"/>
              </a:rPr>
              <a:t>Personenanalyse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Vladislav </a:t>
            </a:r>
            <a:r>
              <a:rPr lang="en-US" dirty="0" err="1"/>
              <a:t>Förster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FD42-7CC8-498E-BEC0-5BF75F1C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in der </a:t>
            </a:r>
            <a:r>
              <a:rPr lang="en-US" dirty="0" err="1"/>
              <a:t>Bildverbeitung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04D824-A6A7-4937-840B-84EDCAEF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0" y="1910779"/>
            <a:ext cx="2733675" cy="2790825"/>
          </a:xfrm>
        </p:spPr>
      </p:pic>
      <p:pic>
        <p:nvPicPr>
          <p:cNvPr id="16" name="Picture 15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B38FDAA6-78CD-4222-87F0-C1D31877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28" y="1905644"/>
            <a:ext cx="2724150" cy="278130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A808E000-043F-45F9-BF3F-C86E4BA4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15945"/>
              </p:ext>
            </p:extLst>
          </p:nvPr>
        </p:nvGraphicFramePr>
        <p:xfrm>
          <a:off x="2003749" y="5082684"/>
          <a:ext cx="2167158" cy="1592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386">
                  <a:extLst>
                    <a:ext uri="{9D8B030D-6E8A-4147-A177-3AD203B41FA5}">
                      <a16:colId xmlns:a16="http://schemas.microsoft.com/office/drawing/2014/main" val="166262636"/>
                    </a:ext>
                  </a:extLst>
                </a:gridCol>
                <a:gridCol w="722386">
                  <a:extLst>
                    <a:ext uri="{9D8B030D-6E8A-4147-A177-3AD203B41FA5}">
                      <a16:colId xmlns:a16="http://schemas.microsoft.com/office/drawing/2014/main" val="2387627565"/>
                    </a:ext>
                  </a:extLst>
                </a:gridCol>
                <a:gridCol w="722386">
                  <a:extLst>
                    <a:ext uri="{9D8B030D-6E8A-4147-A177-3AD203B41FA5}">
                      <a16:colId xmlns:a16="http://schemas.microsoft.com/office/drawing/2014/main" val="2614735756"/>
                    </a:ext>
                  </a:extLst>
                </a:gridCol>
              </a:tblGrid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39689"/>
                  </a:ext>
                </a:extLst>
              </a:tr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94460"/>
                  </a:ext>
                </a:extLst>
              </a:tr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821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A4D29D5-011D-4262-A26C-6C80FF0E7A93}"/>
              </a:ext>
            </a:extLst>
          </p:cNvPr>
          <p:cNvSpPr txBox="1"/>
          <p:nvPr/>
        </p:nvSpPr>
        <p:spPr>
          <a:xfrm>
            <a:off x="1081548" y="4716265"/>
            <a:ext cx="51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Bewegter</a:t>
            </a:r>
            <a:r>
              <a:rPr lang="en-US" sz="1400" dirty="0"/>
              <a:t> </a:t>
            </a:r>
            <a:r>
              <a:rPr lang="en-US" sz="1400" dirty="0" err="1"/>
              <a:t>Mittwelwert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Kernelgröße</a:t>
            </a:r>
            <a:r>
              <a:rPr lang="en-US" sz="1400" dirty="0"/>
              <a:t> 3x3 [12]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67FCD8-08A6-4EA7-AC78-2CD9738573B9}"/>
              </a:ext>
            </a:extLst>
          </p:cNvPr>
          <p:cNvSpPr txBox="1"/>
          <p:nvPr/>
        </p:nvSpPr>
        <p:spPr>
          <a:xfrm>
            <a:off x="6859119" y="5468379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Konkrete</a:t>
            </a:r>
            <a:r>
              <a:rPr lang="en-US" sz="1400" dirty="0"/>
              <a:t> </a:t>
            </a:r>
            <a:r>
              <a:rPr lang="en-US" sz="1400" dirty="0" err="1"/>
              <a:t>Beispielberechnung</a:t>
            </a:r>
            <a:r>
              <a:rPr lang="en-US" sz="1400" dirty="0"/>
              <a:t> für </a:t>
            </a:r>
            <a:r>
              <a:rPr lang="en-US" sz="1400" dirty="0" err="1"/>
              <a:t>einen</a:t>
            </a:r>
            <a:r>
              <a:rPr lang="en-US" sz="1400" dirty="0"/>
              <a:t> Pixel [13]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FC74A92-AB6B-4F9C-8406-5751A4D8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68" y="2026024"/>
            <a:ext cx="6138352" cy="34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FD42-7CC8-498E-BEC0-5BF75F1C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in der </a:t>
            </a:r>
            <a:r>
              <a:rPr lang="en-US" dirty="0" err="1"/>
              <a:t>Bildverbeitung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04D824-A6A7-4937-840B-84EDCAEF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0" y="1910779"/>
            <a:ext cx="2733675" cy="2790825"/>
          </a:xfrm>
        </p:spPr>
      </p:pic>
      <p:pic>
        <p:nvPicPr>
          <p:cNvPr id="16" name="Picture 15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B38FDAA6-78CD-4222-87F0-C1D31877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28" y="1905644"/>
            <a:ext cx="2724150" cy="278130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A808E000-043F-45F9-BF3F-C86E4BA4EFED}"/>
              </a:ext>
            </a:extLst>
          </p:cNvPr>
          <p:cNvGraphicFramePr>
            <a:graphicFrameLocks noGrp="1"/>
          </p:cNvGraphicFramePr>
          <p:nvPr/>
        </p:nvGraphicFramePr>
        <p:xfrm>
          <a:off x="2003749" y="5082684"/>
          <a:ext cx="2167158" cy="1592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386">
                  <a:extLst>
                    <a:ext uri="{9D8B030D-6E8A-4147-A177-3AD203B41FA5}">
                      <a16:colId xmlns:a16="http://schemas.microsoft.com/office/drawing/2014/main" val="166262636"/>
                    </a:ext>
                  </a:extLst>
                </a:gridCol>
                <a:gridCol w="722386">
                  <a:extLst>
                    <a:ext uri="{9D8B030D-6E8A-4147-A177-3AD203B41FA5}">
                      <a16:colId xmlns:a16="http://schemas.microsoft.com/office/drawing/2014/main" val="2387627565"/>
                    </a:ext>
                  </a:extLst>
                </a:gridCol>
                <a:gridCol w="722386">
                  <a:extLst>
                    <a:ext uri="{9D8B030D-6E8A-4147-A177-3AD203B41FA5}">
                      <a16:colId xmlns:a16="http://schemas.microsoft.com/office/drawing/2014/main" val="2614735756"/>
                    </a:ext>
                  </a:extLst>
                </a:gridCol>
              </a:tblGrid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39689"/>
                  </a:ext>
                </a:extLst>
              </a:tr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94460"/>
                  </a:ext>
                </a:extLst>
              </a:tr>
              <a:tr h="530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821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A4D29D5-011D-4262-A26C-6C80FF0E7A93}"/>
              </a:ext>
            </a:extLst>
          </p:cNvPr>
          <p:cNvSpPr txBox="1"/>
          <p:nvPr/>
        </p:nvSpPr>
        <p:spPr>
          <a:xfrm>
            <a:off x="1081548" y="4716265"/>
            <a:ext cx="51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Bewegter</a:t>
            </a:r>
            <a:r>
              <a:rPr lang="en-US" sz="1400" dirty="0"/>
              <a:t> </a:t>
            </a:r>
            <a:r>
              <a:rPr lang="en-US" sz="1400" dirty="0" err="1"/>
              <a:t>Mittwelwert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Kernelgröße</a:t>
            </a:r>
            <a:r>
              <a:rPr lang="en-US" sz="1400" dirty="0"/>
              <a:t> 3x3 [12]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67FCD8-08A6-4EA7-AC78-2CD9738573B9}"/>
              </a:ext>
            </a:extLst>
          </p:cNvPr>
          <p:cNvSpPr txBox="1"/>
          <p:nvPr/>
        </p:nvSpPr>
        <p:spPr>
          <a:xfrm>
            <a:off x="6859119" y="5468379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Konkrete</a:t>
            </a:r>
            <a:r>
              <a:rPr lang="en-US" sz="1400" dirty="0"/>
              <a:t> </a:t>
            </a:r>
            <a:r>
              <a:rPr lang="en-US" sz="1400" dirty="0" err="1"/>
              <a:t>Beispielberechnung</a:t>
            </a:r>
            <a:r>
              <a:rPr lang="en-US" sz="1400" dirty="0"/>
              <a:t> für </a:t>
            </a:r>
            <a:r>
              <a:rPr lang="en-US" sz="1400" dirty="0" err="1"/>
              <a:t>einen</a:t>
            </a:r>
            <a:r>
              <a:rPr lang="en-US" sz="1400" dirty="0"/>
              <a:t> Pixel [13]</a:t>
            </a:r>
          </a:p>
        </p:txBody>
      </p:sp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2A8294B3-2044-4B2E-A2B4-5F9A9C147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68" y="2011680"/>
            <a:ext cx="6111909" cy="34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3FA05F-52DE-4689-8D1B-5C64C94BF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9137"/>
            <a:ext cx="5867400" cy="233362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30FB9C2-7F0D-4108-AC63-724FC69F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221792"/>
            <a:ext cx="4950541" cy="590370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64EE0C-2D8B-4DDF-A747-C49D8ADE9A2E}"/>
              </a:ext>
            </a:extLst>
          </p:cNvPr>
          <p:cNvSpPr/>
          <p:nvPr/>
        </p:nvSpPr>
        <p:spPr>
          <a:xfrm>
            <a:off x="2418735" y="3055008"/>
            <a:ext cx="3514165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8E886-67CD-440A-99C1-0A7BB2B84254}"/>
              </a:ext>
            </a:extLst>
          </p:cNvPr>
          <p:cNvSpPr txBox="1"/>
          <p:nvPr/>
        </p:nvSpPr>
        <p:spPr>
          <a:xfrm>
            <a:off x="392378" y="6125498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Conv-Layer für </a:t>
            </a:r>
            <a:r>
              <a:rPr lang="en-US" sz="1200" dirty="0" err="1"/>
              <a:t>eine</a:t>
            </a:r>
            <a:r>
              <a:rPr lang="en-US" sz="1200" dirty="0"/>
              <a:t> Feature-Map [4]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48FC6-73DE-4AD7-90C4-C195857EB0E7}"/>
              </a:ext>
            </a:extLst>
          </p:cNvPr>
          <p:cNvSpPr txBox="1"/>
          <p:nvPr/>
        </p:nvSpPr>
        <p:spPr>
          <a:xfrm>
            <a:off x="6843252" y="4012762"/>
            <a:ext cx="4528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Beispielberechnung</a:t>
            </a:r>
            <a:r>
              <a:rPr lang="en-US" sz="1200" dirty="0"/>
              <a:t> für </a:t>
            </a:r>
            <a:r>
              <a:rPr lang="en-US" sz="1200" dirty="0" err="1"/>
              <a:t>einen</a:t>
            </a:r>
            <a:r>
              <a:rPr lang="en-US" sz="1200" dirty="0"/>
              <a:t> Pixel </a:t>
            </a:r>
            <a:r>
              <a:rPr lang="en-US" sz="1200" dirty="0" err="1"/>
              <a:t>mit</a:t>
            </a:r>
            <a:r>
              <a:rPr lang="en-US" sz="1200" dirty="0"/>
              <a:t> </a:t>
            </a:r>
            <a:r>
              <a:rPr lang="en-US" sz="1200" dirty="0" err="1"/>
              <a:t>einem</a:t>
            </a:r>
            <a:r>
              <a:rPr lang="en-US" sz="1200" dirty="0"/>
              <a:t> 3x3 Kernel [4]</a:t>
            </a:r>
          </a:p>
        </p:txBody>
      </p:sp>
    </p:spTree>
    <p:extLst>
      <p:ext uri="{BB962C8B-B14F-4D97-AF65-F5344CB8AC3E}">
        <p14:creationId xmlns:p14="http://schemas.microsoft.com/office/powerpoint/2010/main" val="228534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28FF-0E23-40C6-B08B-7E97B219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Convolutional-Layer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5453-F867-42B2-8727-9B52A254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472" indent="-347472" algn="l" rtl="0" eaLnBrk="1" latinLnBrk="0" hangingPunct="1">
              <a:spcBef>
                <a:spcPts val="432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Wingdings 2" panose="05020102010507070707" pitchFamily="18" charset="2"/>
              <a:buChar char=""/>
            </a:pPr>
            <a:endParaRPr lang="en-US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432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Besondere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Form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ist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1x1-Convolutional-Layer</a:t>
            </a:r>
          </a:p>
          <a:p>
            <a:pPr marL="347472" indent="-347472" algn="l" rtl="0" eaLnBrk="1" latinLnBrk="0" hangingPunct="1">
              <a:spcBef>
                <a:spcPts val="432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347472" indent="-347472" algn="l" rtl="0" eaLnBrk="1" latinLnBrk="0" hangingPunct="1">
              <a:spcBef>
                <a:spcPts val="432"/>
              </a:spcBef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1x1-Conv-Layer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verringert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/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erhöht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Tiefe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1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8EA7A1F-A2AC-4716-AED9-809453ACDC93}"/>
              </a:ext>
            </a:extLst>
          </p:cNvPr>
          <p:cNvSpPr/>
          <p:nvPr/>
        </p:nvSpPr>
        <p:spPr>
          <a:xfrm>
            <a:off x="1701719" y="3966440"/>
            <a:ext cx="1728217" cy="42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D93843-BC1A-4DB7-BC70-B1EBEFE6A1A0}"/>
              </a:ext>
            </a:extLst>
          </p:cNvPr>
          <p:cNvSpPr/>
          <p:nvPr/>
        </p:nvSpPr>
        <p:spPr>
          <a:xfrm>
            <a:off x="1479629" y="1886029"/>
            <a:ext cx="2172398" cy="420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4EB3-DF94-47CC-8934-FB3C540F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Erwähnenswerte</a:t>
            </a:r>
            <a:r>
              <a:rPr lang="en-US" dirty="0"/>
              <a:t> CNNs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0A71A-4957-4493-BECB-9776AA90A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8347" y="2801144"/>
            <a:ext cx="8452021" cy="3727476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Gewann</a:t>
            </a:r>
            <a:r>
              <a:rPr lang="en-US" dirty="0"/>
              <a:t> ImageNet-Large-Scale-Visual-Recognition-Challenge(ILSVRC)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Kernelgröße</a:t>
            </a:r>
            <a:r>
              <a:rPr lang="en-US" dirty="0"/>
              <a:t> 3 </a:t>
            </a:r>
            <a:r>
              <a:rPr lang="en-US" dirty="0" err="1"/>
              <a:t>anstatt</a:t>
            </a:r>
            <a:r>
              <a:rPr lang="en-US" dirty="0"/>
              <a:t> 11, 7 </a:t>
            </a:r>
            <a:r>
              <a:rPr lang="en-US" dirty="0" err="1"/>
              <a:t>oder</a:t>
            </a:r>
            <a:r>
              <a:rPr lang="en-US" dirty="0"/>
              <a:t> 5</a:t>
            </a: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/>
              <a:t>Receptive-Field von </a:t>
            </a:r>
            <a:r>
              <a:rPr lang="en-US" dirty="0" err="1"/>
              <a:t>Drei</a:t>
            </a:r>
            <a:r>
              <a:rPr lang="en-US" dirty="0"/>
              <a:t> 3x3 Conv-Layer = 7x7 Conv-Layer</a:t>
            </a:r>
            <a:br>
              <a:rPr lang="en-US" dirty="0"/>
            </a:br>
            <a:r>
              <a:rPr lang="en-US" dirty="0"/>
              <a:t>Parameter </a:t>
            </a:r>
            <a:r>
              <a:rPr lang="en-US" dirty="0" err="1"/>
              <a:t>Drei</a:t>
            </a:r>
            <a:r>
              <a:rPr lang="en-US" dirty="0"/>
              <a:t> 3x3 = 27T²</a:t>
            </a:r>
            <a:br>
              <a:rPr lang="en-US" dirty="0"/>
            </a:br>
            <a:r>
              <a:rPr lang="en-US" dirty="0"/>
              <a:t>Parameter 7x7 = 49T²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5974D40-8690-4770-8374-CA93BEA5472B}"/>
              </a:ext>
            </a:extLst>
          </p:cNvPr>
          <p:cNvSpPr txBox="1">
            <a:spLocks/>
          </p:cNvSpPr>
          <p:nvPr/>
        </p:nvSpPr>
        <p:spPr>
          <a:xfrm>
            <a:off x="358347" y="2173287"/>
            <a:ext cx="11023652" cy="1255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9F69E-C4CD-493E-B35F-F1EE551FC7DB}"/>
              </a:ext>
            </a:extLst>
          </p:cNvPr>
          <p:cNvSpPr txBox="1"/>
          <p:nvPr/>
        </p:nvSpPr>
        <p:spPr>
          <a:xfrm>
            <a:off x="1446677" y="1891919"/>
            <a:ext cx="223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2012 </a:t>
            </a:r>
            <a:r>
              <a:rPr lang="en-US" sz="2400" dirty="0" err="1"/>
              <a:t>AlexNet</a:t>
            </a:r>
            <a:endParaRPr lang="en-US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6F45CD-F60B-487C-9B97-E079DF42029E}"/>
              </a:ext>
            </a:extLst>
          </p:cNvPr>
          <p:cNvSpPr/>
          <p:nvPr/>
        </p:nvSpPr>
        <p:spPr>
          <a:xfrm flipV="1">
            <a:off x="-2" y="3863132"/>
            <a:ext cx="911810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D5E61D-B2BF-4838-9365-DAF4341755D6}"/>
              </a:ext>
            </a:extLst>
          </p:cNvPr>
          <p:cNvSpPr txBox="1"/>
          <p:nvPr/>
        </p:nvSpPr>
        <p:spPr>
          <a:xfrm>
            <a:off x="1446677" y="3949897"/>
            <a:ext cx="208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2014 VGG</a:t>
            </a:r>
          </a:p>
        </p:txBody>
      </p:sp>
      <p:pic>
        <p:nvPicPr>
          <p:cNvPr id="63" name="Picture 62" descr="A picture containing table&#10;&#10;Description automatically generated">
            <a:extLst>
              <a:ext uri="{FF2B5EF4-FFF2-40B4-BE49-F238E27FC236}">
                <a16:creationId xmlns:a16="http://schemas.microsoft.com/office/drawing/2014/main" id="{6A0F7B6B-F094-43C6-ADD7-21AEE955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02" y="2306211"/>
            <a:ext cx="2936803" cy="44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1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DCDB-39A0-4AD5-B155-08556A64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2A803B-7040-45CE-A827-3FA6F6EAD790}"/>
              </a:ext>
            </a:extLst>
          </p:cNvPr>
          <p:cNvSpPr/>
          <p:nvPr/>
        </p:nvSpPr>
        <p:spPr>
          <a:xfrm>
            <a:off x="1479628" y="1886029"/>
            <a:ext cx="2603877" cy="420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BB80505-6B44-4E54-926F-E641DDF0571E}"/>
              </a:ext>
            </a:extLst>
          </p:cNvPr>
          <p:cNvSpPr txBox="1">
            <a:spLocks/>
          </p:cNvSpPr>
          <p:nvPr/>
        </p:nvSpPr>
        <p:spPr>
          <a:xfrm>
            <a:off x="358347" y="2353584"/>
            <a:ext cx="8452021" cy="41750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Besitzt</a:t>
            </a:r>
            <a:r>
              <a:rPr lang="en-US" dirty="0"/>
              <a:t> Inception-Modules</a:t>
            </a: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/>
              <a:t>1x1-, 3x3-, 5x5-Convolution und Pooling-Layer parallel </a:t>
            </a:r>
            <a:r>
              <a:rPr lang="en-US" dirty="0" err="1"/>
              <a:t>ausgeführt</a:t>
            </a: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Depthwise</a:t>
            </a:r>
            <a:r>
              <a:rPr lang="en-US" dirty="0"/>
              <a:t>-</a:t>
            </a:r>
            <a:r>
              <a:rPr lang="en-US" dirty="0" err="1"/>
              <a:t>Seperable</a:t>
            </a:r>
            <a:r>
              <a:rPr lang="en-US" dirty="0"/>
              <a:t>-Convolutions</a:t>
            </a:r>
          </a:p>
          <a:p>
            <a:pPr>
              <a:lnSpc>
                <a:spcPts val="32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/>
              <a:t>Standard Convolution FLOPs =</a:t>
            </a:r>
            <a:br>
              <a:rPr lang="en-US" dirty="0"/>
            </a:b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Depthwise</a:t>
            </a:r>
            <a:r>
              <a:rPr lang="en-US" dirty="0"/>
              <a:t>-Convolution FLOPs = 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61CE6-D0E6-44A3-8E9F-9022925F8C21}"/>
              </a:ext>
            </a:extLst>
          </p:cNvPr>
          <p:cNvSpPr txBox="1"/>
          <p:nvPr/>
        </p:nvSpPr>
        <p:spPr>
          <a:xfrm>
            <a:off x="1446676" y="1891919"/>
            <a:ext cx="2682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2014 </a:t>
            </a:r>
            <a:r>
              <a:rPr lang="en-US" sz="2400" dirty="0" err="1"/>
              <a:t>GoogLeNet</a:t>
            </a:r>
            <a:endParaRPr lang="en-US" sz="2400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3BE2A94E-FCBE-4324-9852-32CBCBB4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6" y="1886029"/>
            <a:ext cx="3324143" cy="441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66DB46-5E42-4649-8382-C3E5DBB45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71" y="4655243"/>
            <a:ext cx="3549255" cy="3863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BED4CC-BB35-492A-858F-D9664FF8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300" y="5622799"/>
            <a:ext cx="3518325" cy="324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F45E3-3065-4E60-9E2C-733C6D6DFE69}"/>
              </a:ext>
            </a:extLst>
          </p:cNvPr>
          <p:cNvSpPr txBox="1"/>
          <p:nvPr/>
        </p:nvSpPr>
        <p:spPr>
          <a:xfrm>
            <a:off x="8976851" y="6297787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Vergleich</a:t>
            </a:r>
            <a:r>
              <a:rPr lang="en-US" sz="1200" dirty="0"/>
              <a:t> der Standard-Convolution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zur</a:t>
            </a:r>
            <a:r>
              <a:rPr lang="en-US" sz="1200" dirty="0"/>
              <a:t> </a:t>
            </a:r>
            <a:r>
              <a:rPr lang="en-US" sz="1200" dirty="0" err="1"/>
              <a:t>Depthwise</a:t>
            </a:r>
            <a:r>
              <a:rPr lang="en-US" sz="1200" dirty="0"/>
              <a:t>-Convolution [14]</a:t>
            </a:r>
          </a:p>
        </p:txBody>
      </p:sp>
    </p:spTree>
    <p:extLst>
      <p:ext uri="{BB962C8B-B14F-4D97-AF65-F5344CB8AC3E}">
        <p14:creationId xmlns:p14="http://schemas.microsoft.com/office/powerpoint/2010/main" val="351243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8AC691-453F-4C0F-9DBB-BBFDD9CF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D5AC7-745D-488C-AE46-78E9ECE08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Hypothese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der Layer 		  Accuracy       </a:t>
            </a:r>
            <a:r>
              <a:rPr lang="en-US" dirty="0" err="1"/>
              <a:t>wurde</a:t>
            </a:r>
            <a:r>
              <a:rPr lang="en-US" dirty="0"/>
              <a:t> </a:t>
            </a:r>
            <a:r>
              <a:rPr lang="en-US" dirty="0" err="1"/>
              <a:t>widerlegt</a:t>
            </a: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/>
              <a:t>Es </a:t>
            </a:r>
            <a:r>
              <a:rPr lang="en-US" dirty="0" err="1"/>
              <a:t>werden</a:t>
            </a:r>
            <a:r>
              <a:rPr lang="en-US" dirty="0"/>
              <a:t> Skip-Connections </a:t>
            </a:r>
            <a:r>
              <a:rPr lang="en-US" dirty="0" err="1"/>
              <a:t>hinzugefügt</a:t>
            </a: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 err="1"/>
              <a:t>Anstatt</a:t>
            </a:r>
            <a:r>
              <a:rPr lang="en-US" dirty="0"/>
              <a:t> H(x)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optimiert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H(x) = F(x) + x </a:t>
            </a:r>
            <a:r>
              <a:rPr lang="en-US" dirty="0" err="1"/>
              <a:t>optimiert</a:t>
            </a:r>
            <a:endParaRPr lang="en-US" dirty="0"/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en-US" dirty="0"/>
              <a:t>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leichter</a:t>
            </a:r>
            <a:r>
              <a:rPr lang="en-US" dirty="0"/>
              <a:t> das Residuum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optimieren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30FC8-351B-4CAA-8147-31473DD41171}"/>
              </a:ext>
            </a:extLst>
          </p:cNvPr>
          <p:cNvSpPr/>
          <p:nvPr/>
        </p:nvSpPr>
        <p:spPr>
          <a:xfrm>
            <a:off x="1446081" y="1911498"/>
            <a:ext cx="2100904" cy="42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50170-6440-4B41-9438-28C6C040CC8C}"/>
              </a:ext>
            </a:extLst>
          </p:cNvPr>
          <p:cNvSpPr txBox="1"/>
          <p:nvPr/>
        </p:nvSpPr>
        <p:spPr>
          <a:xfrm>
            <a:off x="1191039" y="1894955"/>
            <a:ext cx="253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2015 </a:t>
            </a:r>
            <a:r>
              <a:rPr lang="en-US" sz="2400" dirty="0" err="1"/>
              <a:t>ResNet</a:t>
            </a:r>
            <a:endParaRPr lang="en-US" sz="2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0B99DCD-D968-437A-B099-D40856C4FEF4}"/>
              </a:ext>
            </a:extLst>
          </p:cNvPr>
          <p:cNvSpPr/>
          <p:nvPr/>
        </p:nvSpPr>
        <p:spPr>
          <a:xfrm>
            <a:off x="4820088" y="3208960"/>
            <a:ext cx="2476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113AA9F-880E-4BCA-89A4-B6DD52F8BA0E}"/>
              </a:ext>
            </a:extLst>
          </p:cNvPr>
          <p:cNvSpPr/>
          <p:nvPr/>
        </p:nvSpPr>
        <p:spPr>
          <a:xfrm>
            <a:off x="4491819" y="3153533"/>
            <a:ext cx="157316" cy="2011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DF3C2070-A93A-4E43-B0BF-0504D5934403}"/>
              </a:ext>
            </a:extLst>
          </p:cNvPr>
          <p:cNvSpPr/>
          <p:nvPr/>
        </p:nvSpPr>
        <p:spPr>
          <a:xfrm>
            <a:off x="6376285" y="3134811"/>
            <a:ext cx="157316" cy="2011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BCF6BEA-12BD-4E56-869F-5A6D4C17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657" y="4563398"/>
            <a:ext cx="2486025" cy="1295400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CE4D3F-7528-4FC7-AAE8-070DAAAD1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71" y="2496842"/>
            <a:ext cx="3207998" cy="14278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32F0AA-1DC6-4F04-8538-3A001FD4EDC0}"/>
              </a:ext>
            </a:extLst>
          </p:cNvPr>
          <p:cNvSpPr txBox="1"/>
          <p:nvPr/>
        </p:nvSpPr>
        <p:spPr>
          <a:xfrm>
            <a:off x="9330813" y="3924688"/>
            <a:ext cx="23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Mehr</a:t>
            </a:r>
            <a:r>
              <a:rPr lang="en-US" sz="1200" dirty="0"/>
              <a:t> Layer </a:t>
            </a:r>
            <a:r>
              <a:rPr lang="en-US" sz="1200" dirty="0" err="1"/>
              <a:t>führen</a:t>
            </a:r>
            <a:r>
              <a:rPr lang="en-US" sz="1200" dirty="0"/>
              <a:t> </a:t>
            </a:r>
            <a:r>
              <a:rPr lang="en-US" sz="1200" dirty="0" err="1"/>
              <a:t>zu</a:t>
            </a:r>
            <a:r>
              <a:rPr lang="en-US" sz="1200" dirty="0"/>
              <a:t> </a:t>
            </a:r>
            <a:r>
              <a:rPr lang="en-US" sz="1200" dirty="0" err="1"/>
              <a:t>sinkender</a:t>
            </a:r>
            <a:r>
              <a:rPr lang="en-US" sz="1200" dirty="0"/>
              <a:t> accuracy [10]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AEDC43-9C2D-42C1-AA3E-25D63D77A3B4}"/>
              </a:ext>
            </a:extLst>
          </p:cNvPr>
          <p:cNvSpPr txBox="1"/>
          <p:nvPr/>
        </p:nvSpPr>
        <p:spPr>
          <a:xfrm>
            <a:off x="9570879" y="5909131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Skip-Connection [10]</a:t>
            </a:r>
          </a:p>
        </p:txBody>
      </p:sp>
    </p:spTree>
    <p:extLst>
      <p:ext uri="{BB962C8B-B14F-4D97-AF65-F5344CB8AC3E}">
        <p14:creationId xmlns:p14="http://schemas.microsoft.com/office/powerpoint/2010/main" val="411830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9CF8-2C20-43DF-AFD3-E76F3B6E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8F0C-8C8B-4343-8438-4EA49A69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von CNNs in </a:t>
            </a:r>
            <a:r>
              <a:rPr lang="en-US" dirty="0" err="1"/>
              <a:t>Echtzeit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Leicht</a:t>
            </a:r>
            <a:r>
              <a:rPr lang="en-US" dirty="0"/>
              <a:t> </a:t>
            </a:r>
            <a:r>
              <a:rPr lang="en-US" dirty="0" err="1"/>
              <a:t>erweiterbar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Tenserflow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Modell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GraphConfig-Datei</a:t>
            </a:r>
            <a:r>
              <a:rPr lang="en-US" dirty="0"/>
              <a:t> </a:t>
            </a:r>
            <a:r>
              <a:rPr lang="en-US" dirty="0" err="1"/>
              <a:t>beschrieben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Bietet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ML-</a:t>
            </a:r>
            <a:r>
              <a:rPr lang="en-US" dirty="0" err="1"/>
              <a:t>Lösungen</a:t>
            </a:r>
            <a:r>
              <a:rPr lang="en-US" dirty="0"/>
              <a:t> für </a:t>
            </a:r>
            <a:r>
              <a:rPr lang="en-US" dirty="0" err="1"/>
              <a:t>Mobilgeräte</a:t>
            </a:r>
            <a:r>
              <a:rPr lang="en-US" dirty="0"/>
              <a:t> an</a:t>
            </a:r>
          </a:p>
        </p:txBody>
      </p:sp>
    </p:spTree>
    <p:extLst>
      <p:ext uri="{BB962C8B-B14F-4D97-AF65-F5344CB8AC3E}">
        <p14:creationId xmlns:p14="http://schemas.microsoft.com/office/powerpoint/2010/main" val="39899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627D-4CC2-43C8-A4A7-D3BF4B37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MediaPipe’s</a:t>
            </a:r>
            <a:r>
              <a:rPr lang="en-US" dirty="0"/>
              <a:t> </a:t>
            </a:r>
            <a:r>
              <a:rPr lang="en-US" dirty="0" err="1"/>
              <a:t>BlazeMesh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3FD2-94DC-416E-B428-4740EE92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Zeichnet</a:t>
            </a:r>
            <a:r>
              <a:rPr lang="en-US" dirty="0"/>
              <a:t> 468 3D-Landmarken für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Gesicht</a:t>
            </a:r>
            <a:r>
              <a:rPr lang="en-US" dirty="0"/>
              <a:t> </a:t>
            </a:r>
            <a:r>
              <a:rPr lang="en-US" dirty="0" err="1"/>
              <a:t>ein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basiert</a:t>
            </a:r>
            <a:r>
              <a:rPr lang="en-US" dirty="0"/>
              <a:t> auf MobileNetV2</a:t>
            </a:r>
          </a:p>
          <a:p>
            <a:endParaRPr lang="en-US" dirty="0"/>
          </a:p>
          <a:p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BlazeFace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Detector</a:t>
            </a:r>
          </a:p>
        </p:txBody>
      </p:sp>
    </p:spTree>
    <p:extLst>
      <p:ext uri="{BB962C8B-B14F-4D97-AF65-F5344CB8AC3E}">
        <p14:creationId xmlns:p14="http://schemas.microsoft.com/office/powerpoint/2010/main" val="422753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3343-A1EE-47C1-B97D-BF4A7749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MediaPipe’s</a:t>
            </a:r>
            <a:r>
              <a:rPr lang="en-US" dirty="0"/>
              <a:t> </a:t>
            </a:r>
            <a:r>
              <a:rPr lang="en-US" dirty="0" err="1"/>
              <a:t>BlazeMesh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BCDF-789B-4DAD-BB5D-26E99E82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BlazeFace</a:t>
            </a:r>
            <a:r>
              <a:rPr lang="en-US" dirty="0"/>
              <a:t> Bounding-Box für </a:t>
            </a:r>
            <a:r>
              <a:rPr lang="en-US" dirty="0" err="1"/>
              <a:t>Gesicht</a:t>
            </a:r>
            <a:endParaRPr lang="en-US" dirty="0"/>
          </a:p>
          <a:p>
            <a:endParaRPr lang="en-US" dirty="0"/>
          </a:p>
          <a:p>
            <a:r>
              <a:rPr lang="en-US" dirty="0"/>
              <a:t>auf </a:t>
            </a:r>
            <a:r>
              <a:rPr lang="en-US" dirty="0" err="1"/>
              <a:t>Größe</a:t>
            </a:r>
            <a:r>
              <a:rPr lang="en-US" dirty="0"/>
              <a:t> von 256x256 </a:t>
            </a:r>
            <a:r>
              <a:rPr lang="en-US" dirty="0" err="1"/>
              <a:t>bzw</a:t>
            </a:r>
            <a:r>
              <a:rPr lang="en-US" dirty="0"/>
              <a:t> 128x128 </a:t>
            </a:r>
            <a:r>
              <a:rPr lang="en-US" dirty="0" err="1"/>
              <a:t>gebracht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NN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ResNet-Architektur</a:t>
            </a:r>
            <a:r>
              <a:rPr lang="en-US" dirty="0"/>
              <a:t> und </a:t>
            </a:r>
            <a:r>
              <a:rPr lang="en-US" dirty="0" err="1"/>
              <a:t>starkem</a:t>
            </a:r>
            <a:r>
              <a:rPr lang="en-US" dirty="0"/>
              <a:t> Subsampling für Mesh </a:t>
            </a:r>
            <a:r>
              <a:rPr lang="en-US" dirty="0" err="1"/>
              <a:t>ausgeführt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F91C7F5-48BD-4B73-B2B4-C7E465E5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81" y="4681896"/>
            <a:ext cx="4514850" cy="156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18DB2-33D7-45C6-90DC-A9BA87A8A7A7}"/>
              </a:ext>
            </a:extLst>
          </p:cNvPr>
          <p:cNvSpPr txBox="1"/>
          <p:nvPr/>
        </p:nvSpPr>
        <p:spPr>
          <a:xfrm>
            <a:off x="8076828" y="622614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BlazeFace</a:t>
            </a:r>
            <a:r>
              <a:rPr lang="en-US" sz="1400" dirty="0"/>
              <a:t> </a:t>
            </a:r>
            <a:r>
              <a:rPr lang="en-US" sz="1400" dirty="0" err="1"/>
              <a:t>Inferenzzeit</a:t>
            </a:r>
            <a:r>
              <a:rPr lang="en-US" sz="1400" dirty="0"/>
              <a:t> [6]</a:t>
            </a:r>
          </a:p>
        </p:txBody>
      </p:sp>
    </p:spTree>
    <p:extLst>
      <p:ext uri="{BB962C8B-B14F-4D97-AF65-F5344CB8AC3E}">
        <p14:creationId xmlns:p14="http://schemas.microsoft.com/office/powerpoint/2010/main" val="168854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A47E-9D4A-4D70-B23A-B0AC3757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Menge</a:t>
            </a:r>
            <a:r>
              <a:rPr lang="en-US" dirty="0"/>
              <a:t> an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steigt</a:t>
            </a:r>
            <a:r>
              <a:rPr lang="en-US" dirty="0"/>
              <a:t> </a:t>
            </a:r>
            <a:r>
              <a:rPr lang="en-US" dirty="0" err="1"/>
              <a:t>stetig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Nahezu</a:t>
            </a:r>
            <a:r>
              <a:rPr lang="en-US" dirty="0"/>
              <a:t> </a:t>
            </a:r>
            <a:r>
              <a:rPr lang="en-US" dirty="0" err="1"/>
              <a:t>überall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automatisierte</a:t>
            </a:r>
            <a:r>
              <a:rPr lang="en-US" dirty="0"/>
              <a:t> </a:t>
            </a:r>
            <a:r>
              <a:rPr lang="en-US" dirty="0" err="1"/>
              <a:t>Verfahren</a:t>
            </a:r>
            <a:r>
              <a:rPr lang="en-US" dirty="0"/>
              <a:t> </a:t>
            </a:r>
            <a:r>
              <a:rPr lang="en-US" dirty="0" err="1"/>
              <a:t>verwendet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Mobilgeräte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leistungsfähiger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Rasanter</a:t>
            </a:r>
            <a:r>
              <a:rPr lang="en-US" dirty="0"/>
              <a:t> </a:t>
            </a:r>
            <a:r>
              <a:rPr lang="en-US" dirty="0" err="1"/>
              <a:t>Fortschritt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KI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13C5971-8B25-4EFD-9E51-19B3726A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23" y="3211447"/>
            <a:ext cx="4019919" cy="299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45688-9074-4AE9-A584-69464DB1FC44}"/>
              </a:ext>
            </a:extLst>
          </p:cNvPr>
          <p:cNvSpPr txBox="1"/>
          <p:nvPr/>
        </p:nvSpPr>
        <p:spPr>
          <a:xfrm>
            <a:off x="8535197" y="6201782"/>
            <a:ext cx="357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Globale</a:t>
            </a:r>
            <a:r>
              <a:rPr lang="en-US" sz="1200" dirty="0"/>
              <a:t> </a:t>
            </a:r>
            <a:r>
              <a:rPr lang="en-US" sz="1200" dirty="0" err="1"/>
              <a:t>Datenmenge</a:t>
            </a:r>
            <a:endParaRPr lang="en-US" sz="1200" dirty="0"/>
          </a:p>
          <a:p>
            <a:r>
              <a:rPr lang="en-US" sz="1200" dirty="0"/>
              <a:t>Von 2020 </a:t>
            </a:r>
            <a:r>
              <a:rPr lang="en-US" sz="1200" dirty="0" err="1"/>
              <a:t>wurden</a:t>
            </a:r>
            <a:r>
              <a:rPr lang="en-US" sz="1200" dirty="0"/>
              <a:t> 2% bis 2021 </a:t>
            </a:r>
            <a:r>
              <a:rPr lang="en-US" sz="1200" dirty="0" err="1"/>
              <a:t>gespeichert</a:t>
            </a:r>
            <a:r>
              <a:rPr lang="en-US" sz="1200" dirty="0"/>
              <a:t> [11]</a:t>
            </a:r>
          </a:p>
        </p:txBody>
      </p:sp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D166-5860-4FA9-AEAA-0049B318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MediaPipe’s</a:t>
            </a:r>
            <a:r>
              <a:rPr lang="en-US" dirty="0"/>
              <a:t> Pose-Estimation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5EF3-69BC-4158-9326-C08C4372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Heatmaps für die </a:t>
            </a:r>
            <a:r>
              <a:rPr lang="en-US" dirty="0" err="1"/>
              <a:t>Inferenz</a:t>
            </a:r>
            <a:endParaRPr lang="en-US" dirty="0"/>
          </a:p>
          <a:p>
            <a:endParaRPr lang="en-US" dirty="0"/>
          </a:p>
          <a:p>
            <a:r>
              <a:rPr lang="en-US" dirty="0"/>
              <a:t>Auf 1 Person </a:t>
            </a:r>
            <a:r>
              <a:rPr lang="en-US" dirty="0" err="1"/>
              <a:t>beschränkt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BlazeFace</a:t>
            </a:r>
            <a:r>
              <a:rPr lang="en-US" dirty="0"/>
              <a:t> um Person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Gesicht</a:t>
            </a:r>
            <a:r>
              <a:rPr lang="en-US" dirty="0"/>
              <a:t> muss </a:t>
            </a:r>
            <a:r>
              <a:rPr lang="en-US" dirty="0" err="1"/>
              <a:t>erkennbar</a:t>
            </a:r>
            <a:r>
              <a:rPr lang="en-US" dirty="0"/>
              <a:t> sein</a:t>
            </a:r>
          </a:p>
          <a:p>
            <a:endParaRPr lang="en-US" dirty="0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95DF5384-C20D-429A-B41D-430C153D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443" y="2309631"/>
            <a:ext cx="3929899" cy="346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9B36EE-5BBB-4754-A581-2B7DBDFBAF6D}"/>
              </a:ext>
            </a:extLst>
          </p:cNvPr>
          <p:cNvSpPr txBox="1"/>
          <p:nvPr/>
        </p:nvSpPr>
        <p:spPr>
          <a:xfrm>
            <a:off x="8846500" y="5807642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BlazePose</a:t>
            </a:r>
            <a:r>
              <a:rPr lang="en-US" sz="1200" dirty="0"/>
              <a:t> </a:t>
            </a:r>
            <a:r>
              <a:rPr lang="en-US" sz="1200" dirty="0" err="1"/>
              <a:t>Keypoints</a:t>
            </a:r>
            <a:r>
              <a:rPr lang="en-US" sz="1200" dirty="0"/>
              <a:t> [8]</a:t>
            </a:r>
          </a:p>
        </p:txBody>
      </p:sp>
    </p:spTree>
    <p:extLst>
      <p:ext uri="{BB962C8B-B14F-4D97-AF65-F5344CB8AC3E}">
        <p14:creationId xmlns:p14="http://schemas.microsoft.com/office/powerpoint/2010/main" val="391075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2E22-3684-453B-B5D9-1CDFD3F2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2A78-A86A-41C7-BCE7-7B036058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Eingezeichnet</a:t>
            </a:r>
            <a:r>
              <a:rPr lang="en-US" dirty="0"/>
              <a:t> </a:t>
            </a:r>
            <a:r>
              <a:rPr lang="en-US" dirty="0" err="1"/>
              <a:t>wird</a:t>
            </a:r>
            <a:endParaRPr lang="en-US" dirty="0"/>
          </a:p>
          <a:p>
            <a:pPr lvl="1"/>
            <a:r>
              <a:rPr lang="en-US" sz="1800" dirty="0"/>
              <a:t>Bounding-Box für das </a:t>
            </a:r>
            <a:r>
              <a:rPr lang="en-US" sz="1800" dirty="0" err="1"/>
              <a:t>Gesicht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 err="1"/>
              <a:t>Mittelpunkt</a:t>
            </a:r>
            <a:r>
              <a:rPr lang="en-US" sz="1800" dirty="0"/>
              <a:t> der </a:t>
            </a:r>
            <a:r>
              <a:rPr lang="en-US" sz="1800" dirty="0" err="1"/>
              <a:t>Hüfte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Winkel </a:t>
            </a:r>
            <a:r>
              <a:rPr lang="en-US" sz="1800" dirty="0" err="1"/>
              <a:t>zwischen</a:t>
            </a:r>
            <a:r>
              <a:rPr lang="en-US" sz="1800" dirty="0"/>
              <a:t> </a:t>
            </a:r>
            <a:r>
              <a:rPr lang="en-US" sz="1800" dirty="0" err="1"/>
              <a:t>Mittelpunkt</a:t>
            </a:r>
            <a:r>
              <a:rPr lang="en-US" sz="1800" dirty="0"/>
              <a:t> </a:t>
            </a:r>
            <a:r>
              <a:rPr lang="en-US" sz="1800" dirty="0" err="1"/>
              <a:t>Hüfte</a:t>
            </a:r>
            <a:r>
              <a:rPr lang="en-US" sz="1800" dirty="0"/>
              <a:t> und </a:t>
            </a:r>
            <a:r>
              <a:rPr lang="en-US" sz="1800" dirty="0" err="1"/>
              <a:t>Schulter</a:t>
            </a: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9FEF414-5E13-4EBB-9874-4315DD2A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772" y="2015636"/>
            <a:ext cx="4255795" cy="4395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A2721-641B-4267-90E5-16B33914A41A}"/>
              </a:ext>
            </a:extLst>
          </p:cNvPr>
          <p:cNvSpPr txBox="1"/>
          <p:nvPr/>
        </p:nvSpPr>
        <p:spPr>
          <a:xfrm>
            <a:off x="8362777" y="6410812"/>
            <a:ext cx="206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BlazePose</a:t>
            </a:r>
            <a:r>
              <a:rPr lang="en-US" sz="1200" dirty="0"/>
              <a:t> </a:t>
            </a:r>
            <a:r>
              <a:rPr lang="en-US" sz="1200" dirty="0" err="1"/>
              <a:t>Startpunkte</a:t>
            </a:r>
            <a:r>
              <a:rPr lang="en-US" sz="1200" dirty="0"/>
              <a:t> [8]</a:t>
            </a:r>
          </a:p>
        </p:txBody>
      </p:sp>
    </p:spTree>
    <p:extLst>
      <p:ext uri="{BB962C8B-B14F-4D97-AF65-F5344CB8AC3E}">
        <p14:creationId xmlns:p14="http://schemas.microsoft.com/office/powerpoint/2010/main" val="82058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2D19-C5B6-437A-86F6-874A5ECE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59E0A3-3054-48B4-AB24-F0C18F31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454" y="2650963"/>
            <a:ext cx="8687959" cy="3631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E6CAE-52CE-42E3-959B-1DF06CB624A7}"/>
              </a:ext>
            </a:extLst>
          </p:cNvPr>
          <p:cNvSpPr txBox="1"/>
          <p:nvPr/>
        </p:nvSpPr>
        <p:spPr>
          <a:xfrm>
            <a:off x="4876800" y="6282813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Pose-Estimation </a:t>
            </a:r>
            <a:r>
              <a:rPr lang="en-US" sz="1200" dirty="0" err="1"/>
              <a:t>Architektur</a:t>
            </a:r>
            <a:r>
              <a:rPr lang="en-US" sz="1200" dirty="0"/>
              <a:t> [8]</a:t>
            </a:r>
          </a:p>
        </p:txBody>
      </p:sp>
    </p:spTree>
    <p:extLst>
      <p:ext uri="{BB962C8B-B14F-4D97-AF65-F5344CB8AC3E}">
        <p14:creationId xmlns:p14="http://schemas.microsoft.com/office/powerpoint/2010/main" val="428951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3BD0-027E-4781-8C87-549C7FF2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Anwendung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E1ED-0875-427C-ACC6-1F09499E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unterstützt</a:t>
            </a:r>
            <a:r>
              <a:rPr lang="en-US" dirty="0"/>
              <a:t> HL </a:t>
            </a:r>
            <a:r>
              <a:rPr lang="en-US" dirty="0" err="1"/>
              <a:t>nicht</a:t>
            </a:r>
            <a:r>
              <a:rPr lang="en-US" dirty="0"/>
              <a:t>        auf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externen</a:t>
            </a:r>
            <a:r>
              <a:rPr lang="en-US" dirty="0"/>
              <a:t> </a:t>
            </a:r>
            <a:r>
              <a:rPr lang="en-US" dirty="0" err="1"/>
              <a:t>Gerät</a:t>
            </a:r>
            <a:r>
              <a:rPr lang="en-US" dirty="0"/>
              <a:t> </a:t>
            </a:r>
            <a:r>
              <a:rPr lang="en-US" dirty="0" err="1"/>
              <a:t>ausgeführt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auf HL </a:t>
            </a:r>
            <a:r>
              <a:rPr lang="en-US" dirty="0" err="1"/>
              <a:t>aufgenommen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Netzwerkverbindung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TCP-Sockets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Bilder</a:t>
            </a:r>
            <a:r>
              <a:rPr lang="en-US" dirty="0"/>
              <a:t> an </a:t>
            </a:r>
            <a:r>
              <a:rPr lang="en-US" dirty="0" err="1"/>
              <a:t>externe</a:t>
            </a:r>
            <a:r>
              <a:rPr lang="en-US" dirty="0"/>
              <a:t> </a:t>
            </a:r>
            <a:r>
              <a:rPr lang="en-US" dirty="0" err="1"/>
              <a:t>Maschine</a:t>
            </a:r>
            <a:r>
              <a:rPr lang="en-US" dirty="0"/>
              <a:t> </a:t>
            </a:r>
            <a:r>
              <a:rPr lang="en-US" dirty="0" err="1"/>
              <a:t>gesendet</a:t>
            </a:r>
            <a:r>
              <a:rPr lang="en-US" dirty="0"/>
              <a:t> und </a:t>
            </a:r>
            <a:r>
              <a:rPr lang="en-US" dirty="0" err="1"/>
              <a:t>verarbeitet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Verarbeitete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gespeichert</a:t>
            </a:r>
            <a:r>
              <a:rPr lang="en-US" dirty="0"/>
              <a:t> und an HL </a:t>
            </a:r>
            <a:r>
              <a:rPr lang="en-US" dirty="0" err="1"/>
              <a:t>gesendet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8DA940-8551-41B9-BDA1-1E034734FA00}"/>
              </a:ext>
            </a:extLst>
          </p:cNvPr>
          <p:cNvSpPr/>
          <p:nvPr/>
        </p:nvSpPr>
        <p:spPr>
          <a:xfrm>
            <a:off x="4726018" y="2375048"/>
            <a:ext cx="2476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6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drinking from a glass&#10;&#10;Description automatically generated with medium confidence">
            <a:extLst>
              <a:ext uri="{FF2B5EF4-FFF2-40B4-BE49-F238E27FC236}">
                <a16:creationId xmlns:a16="http://schemas.microsoft.com/office/drawing/2014/main" id="{2546AEC1-2456-40F6-9E28-001333DE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83" y="1918386"/>
            <a:ext cx="6760517" cy="3802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8B9C5-834A-48BB-9B7B-F5618E45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9" y="1918387"/>
            <a:ext cx="6760518" cy="3802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C04F-F6C8-4AEB-BF02-9191FAB80DAF}"/>
              </a:ext>
            </a:extLst>
          </p:cNvPr>
          <p:cNvSpPr txBox="1"/>
          <p:nvPr/>
        </p:nvSpPr>
        <p:spPr>
          <a:xfrm>
            <a:off x="1986116" y="572117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Beispiel</a:t>
            </a:r>
            <a:r>
              <a:rPr lang="en-US" dirty="0"/>
              <a:t> für </a:t>
            </a:r>
            <a:r>
              <a:rPr lang="en-US" dirty="0" err="1"/>
              <a:t>BlazePose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A8858-B444-4258-BAAC-EFA82D25C0A3}"/>
              </a:ext>
            </a:extLst>
          </p:cNvPr>
          <p:cNvSpPr txBox="1"/>
          <p:nvPr/>
        </p:nvSpPr>
        <p:spPr>
          <a:xfrm>
            <a:off x="7762568" y="572117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Beispiel</a:t>
            </a:r>
            <a:r>
              <a:rPr lang="en-US" dirty="0"/>
              <a:t> für </a:t>
            </a:r>
            <a:r>
              <a:rPr lang="en-US" dirty="0" err="1"/>
              <a:t>FaceMesh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2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FE74-AB0A-4B4D-B381-AF106A01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7052-7CDD-44B3-9AFA-6ACFC665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HL1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geeignet</a:t>
            </a:r>
            <a:r>
              <a:rPr lang="en-US" dirty="0"/>
              <a:t> um </a:t>
            </a:r>
            <a:r>
              <a:rPr lang="en-US" dirty="0" err="1"/>
              <a:t>um</a:t>
            </a:r>
            <a:r>
              <a:rPr lang="en-US" dirty="0"/>
              <a:t> </a:t>
            </a:r>
            <a:r>
              <a:rPr lang="en-US" dirty="0" err="1"/>
              <a:t>aktuelle</a:t>
            </a:r>
            <a:r>
              <a:rPr lang="en-US" dirty="0"/>
              <a:t> Frameworks </a:t>
            </a:r>
            <a:r>
              <a:rPr lang="en-US" dirty="0" err="1"/>
              <a:t>auszuführen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HL2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in der Lage CNN </a:t>
            </a:r>
            <a:r>
              <a:rPr lang="en-US" dirty="0" err="1"/>
              <a:t>auszuführen</a:t>
            </a:r>
            <a:r>
              <a:rPr lang="en-US" dirty="0"/>
              <a:t> (</a:t>
            </a:r>
            <a:r>
              <a:rPr lang="en-US" dirty="0" err="1"/>
              <a:t>EfficientNet</a:t>
            </a:r>
            <a:r>
              <a:rPr lang="en-US" dirty="0"/>
              <a:t>) [15]</a:t>
            </a:r>
          </a:p>
          <a:p>
            <a:endParaRPr lang="en-US" dirty="0"/>
          </a:p>
          <a:p>
            <a:r>
              <a:rPr lang="en-US" dirty="0" err="1"/>
              <a:t>Angepasste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</a:t>
            </a:r>
            <a:r>
              <a:rPr lang="en-US" dirty="0" err="1"/>
              <a:t>Ergebnisse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Frameworks </a:t>
            </a:r>
            <a:r>
              <a:rPr lang="en-US" dirty="0" err="1"/>
              <a:t>liefern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86CCD3-7024-44DB-B801-EC0A85BE6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EfficientNetB0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93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A84F-B6DD-4FE0-8603-85FA56A1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0FCF2-A690-4D44-845B-C5E1E6A6D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Von-Neumann-</a:t>
            </a: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optimal für DL</a:t>
            </a:r>
          </a:p>
          <a:p>
            <a:endParaRPr lang="en-US" dirty="0"/>
          </a:p>
          <a:p>
            <a:r>
              <a:rPr lang="en-US" dirty="0" err="1"/>
              <a:t>Hardwarehersteller</a:t>
            </a:r>
            <a:r>
              <a:rPr lang="en-US" dirty="0"/>
              <a:t> </a:t>
            </a:r>
            <a:r>
              <a:rPr lang="en-US" dirty="0" err="1"/>
              <a:t>regieren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Hardware-</a:t>
            </a:r>
            <a:r>
              <a:rPr lang="en-US" dirty="0" err="1"/>
              <a:t>Architekturen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In-Memory-Compute, Neuromorphic-Computing,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Signale</a:t>
            </a:r>
            <a:r>
              <a:rPr lang="en-US" dirty="0"/>
              <a:t>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5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CD15499-BBE5-4F8C-8E2E-3152FBA1C8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5102" y="0"/>
            <a:ext cx="7895967" cy="6833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BAF85-6820-42A0-B7BD-7711833C853B}"/>
              </a:ext>
            </a:extLst>
          </p:cNvPr>
          <p:cNvSpPr txBox="1"/>
          <p:nvPr/>
        </p:nvSpPr>
        <p:spPr>
          <a:xfrm>
            <a:off x="9366422" y="840259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ML-</a:t>
            </a:r>
            <a:r>
              <a:rPr lang="en-US" sz="1200" dirty="0" err="1"/>
              <a:t>Prozessoren</a:t>
            </a:r>
            <a:r>
              <a:rPr lang="en-US" sz="1200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3320064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15E41-63A8-497A-9B6E-713E25BA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Referenzen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A6341-2BF4-4E24-8D29-21454583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92594"/>
            <a:ext cx="11465533" cy="4218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/>
              <a:t>[1]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Elene Terry. “Silicon at the Heart of HoloLens 2”.</a:t>
            </a:r>
            <a:br>
              <a:rPr lang="en-US" sz="1000" b="0" i="0" dirty="0">
                <a:effectLst/>
                <a:latin typeface="Arial" panose="020B0604020202020204" pitchFamily="34" charset="0"/>
              </a:rPr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In: 2019 IEEE Hot Chips 31 Symposium (HCS).</a:t>
            </a:r>
            <a:r>
              <a:rPr lang="en-US" sz="1000" dirty="0"/>
              <a:t> 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2019, S. 1–26. DOI: </a:t>
            </a:r>
            <a:r>
              <a:rPr lang="en-US" sz="1000" b="0" i="0" dirty="0">
                <a:effectLst/>
                <a:latin typeface="Courier New" panose="02070309020205020404" pitchFamily="49" charset="0"/>
              </a:rPr>
              <a:t>10.1109/HOTCHIPS.2019.8875669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[2] 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Microsoft. “Choosing a Unity version and XR plugin”</a:t>
            </a:r>
            <a:br>
              <a:rPr lang="en-US" sz="1000" b="0" i="0" dirty="0">
                <a:effectLst/>
                <a:latin typeface="Arial" panose="020B0604020202020204" pitchFamily="34" charset="0"/>
              </a:rPr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b="0" i="0" dirty="0">
                <a:effectLst/>
                <a:latin typeface="Courier New" panose="02070309020205020404" pitchFamily="49" charset="0"/>
                <a:hlinkClick r:id="rId2"/>
              </a:rPr>
              <a:t>https://github.com/reneschulte/WinMLExperiments</a:t>
            </a:r>
            <a:br>
              <a:rPr lang="en-US" sz="1000" b="0" i="0" dirty="0">
                <a:effectLst/>
                <a:latin typeface="Courier New" panose="02070309020205020404" pitchFamily="49" charset="0"/>
              </a:rPr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(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am 18. 03. 2022).</a:t>
            </a:r>
          </a:p>
          <a:p>
            <a:pPr marL="0" indent="0">
              <a:buNone/>
            </a:pPr>
            <a:r>
              <a:rPr lang="en-US" sz="1000" dirty="0"/>
              <a:t>[3] Unity. “Unity 2019 LTS”,</a:t>
            </a:r>
            <a:br>
              <a:rPr lang="en-US" sz="1000" dirty="0"/>
            </a:br>
            <a:r>
              <a:rPr lang="en-US" sz="1000" dirty="0"/>
              <a:t>URL:  </a:t>
            </a:r>
            <a:r>
              <a:rPr lang="en-US" sz="1000" dirty="0">
                <a:hlinkClick r:id="rId3"/>
              </a:rPr>
              <a:t>https://unity.com/releases/2019-lts</a:t>
            </a:r>
            <a:r>
              <a:rPr lang="en-US" sz="1000" dirty="0"/>
              <a:t> (</a:t>
            </a:r>
            <a:r>
              <a:rPr lang="en-US" sz="1000" dirty="0" err="1"/>
              <a:t>besucht</a:t>
            </a:r>
            <a:r>
              <a:rPr lang="en-US" sz="1000" dirty="0"/>
              <a:t> am: 18.03.2022).</a:t>
            </a:r>
          </a:p>
          <a:p>
            <a:pPr marL="0" indent="0">
              <a:buNone/>
            </a:pPr>
            <a:r>
              <a:rPr lang="en-US" sz="1000" dirty="0"/>
              <a:t>[4] </a:t>
            </a:r>
            <a:r>
              <a:rPr lang="en-US" sz="1000" dirty="0">
                <a:effectLst/>
                <a:latin typeface="Arial" panose="020B0604020202020204" pitchFamily="34" charset="0"/>
              </a:rPr>
              <a:t>Jay Wang u. a. CNN Explainer. Learn Convolutional Neural Network (CNN) in your browser!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https://poloclub.github.io/cnn-explainer/#article-pooling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(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dirty="0">
                <a:effectLst/>
                <a:latin typeface="Arial" panose="020B0604020202020204" pitchFamily="34" charset="0"/>
              </a:rPr>
              <a:t> am 25. 02. 2022).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[5] </a:t>
            </a:r>
            <a:r>
              <a:rPr lang="en-US" sz="1000" dirty="0">
                <a:effectLst/>
                <a:latin typeface="Arial" panose="020B0604020202020204" pitchFamily="34" charset="0"/>
              </a:rPr>
              <a:t>Alexander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Amini</a:t>
            </a:r>
            <a:r>
              <a:rPr lang="en-US" sz="1000" dirty="0">
                <a:effectLst/>
                <a:latin typeface="Arial" panose="020B0604020202020204" pitchFamily="34" charset="0"/>
              </a:rPr>
              <a:t> und Ava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Soleimany</a:t>
            </a:r>
            <a:r>
              <a:rPr lang="en-US" sz="1000" dirty="0">
                <a:effectLst/>
                <a:latin typeface="Arial" panose="020B0604020202020204" pitchFamily="34" charset="0"/>
              </a:rPr>
              <a:t>. MIT 6.S191: Introduction to Deep Learning.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dirty="0">
                <a:effectLst/>
                <a:latin typeface="Courier New" panose="02070309020205020404" pitchFamily="49" charset="0"/>
                <a:hlinkClick r:id="rId4"/>
              </a:rPr>
              <a:t>http://introtodeeplearning.com/2021/index.html</a:t>
            </a:r>
            <a:br>
              <a:rPr lang="en-US" sz="1000" dirty="0">
                <a:effectLst/>
                <a:latin typeface="Courier New" panose="02070309020205020404" pitchFamily="49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(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dirty="0">
                <a:effectLst/>
                <a:latin typeface="Arial" panose="020B0604020202020204" pitchFamily="34" charset="0"/>
              </a:rPr>
              <a:t> am 28. 02. 2022).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[6] </a:t>
            </a:r>
            <a:r>
              <a:rPr lang="en-US" sz="1000" dirty="0">
                <a:effectLst/>
                <a:latin typeface="Arial" panose="020B0604020202020204" pitchFamily="34" charset="0"/>
              </a:rPr>
              <a:t>Valentin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Bazarevsky</a:t>
            </a:r>
            <a:r>
              <a:rPr lang="en-US" sz="1000" dirty="0">
                <a:effectLst/>
                <a:latin typeface="Arial" panose="020B0604020202020204" pitchFamily="34" charset="0"/>
              </a:rPr>
              <a:t> u. a.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BlazeFace</a:t>
            </a:r>
            <a:r>
              <a:rPr lang="en-US" sz="1000" dirty="0">
                <a:effectLst/>
                <a:latin typeface="Arial" panose="020B0604020202020204" pitchFamily="34" charset="0"/>
              </a:rPr>
              <a:t>: Sub-millisecond Neural Face Detection on Mobile GPUs.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2019.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1000" dirty="0">
                <a:effectLst/>
                <a:latin typeface="Arial" panose="020B0604020202020204" pitchFamily="34" charset="0"/>
              </a:rPr>
              <a:t>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1907.05047 [cs.CV]</a:t>
            </a:r>
            <a:r>
              <a:rPr lang="en-US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[7]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Zhuo</a:t>
            </a:r>
            <a:r>
              <a:rPr lang="en-US" sz="1000" dirty="0">
                <a:effectLst/>
                <a:latin typeface="Arial" panose="020B0604020202020204" pitchFamily="34" charset="0"/>
              </a:rPr>
              <a:t> Zou u. a. “Edge and Fog Computing Enabled AI for IoT-An Overview”. In: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2019 IEEE International Conference on Artificial Intelligence Circuits and Systems (AICAS).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2019, S. 51–56. DOI: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10.1109/AICAS.2019.8771621</a:t>
            </a:r>
            <a:r>
              <a:rPr lang="en-US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[8] </a:t>
            </a:r>
            <a:r>
              <a:rPr lang="en-US" sz="1000" dirty="0">
                <a:effectLst/>
                <a:latin typeface="Arial" panose="020B0604020202020204" pitchFamily="34" charset="0"/>
              </a:rPr>
              <a:t>Valentin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Bazarevsky</a:t>
            </a:r>
            <a:r>
              <a:rPr lang="en-US" sz="1000" dirty="0">
                <a:effectLst/>
                <a:latin typeface="Arial" panose="020B0604020202020204" pitchFamily="34" charset="0"/>
              </a:rPr>
              <a:t> u. a.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BlazePose</a:t>
            </a:r>
            <a:r>
              <a:rPr lang="en-US" sz="1000" dirty="0">
                <a:effectLst/>
                <a:latin typeface="Arial" panose="020B0604020202020204" pitchFamily="34" charset="0"/>
              </a:rPr>
              <a:t>: On-device Real-time Body Pose tracking. 2020.</a:t>
            </a:r>
            <a:br>
              <a:rPr lang="en-US" sz="1000" dirty="0"/>
            </a:br>
            <a:r>
              <a:rPr lang="en-US" sz="10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1000" dirty="0">
                <a:effectLst/>
                <a:latin typeface="Arial" panose="020B0604020202020204" pitchFamily="34" charset="0"/>
              </a:rPr>
              <a:t>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2006.10204 [cs.CV]</a:t>
            </a:r>
            <a:r>
              <a:rPr lang="en-US" sz="1000" dirty="0"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563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34923-8B99-45A7-BA43-DD62768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0106D-3240-43F7-8276-3B1033981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4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[9] </a:t>
            </a:r>
            <a:r>
              <a:rPr lang="en-US" sz="1000" dirty="0">
                <a:effectLst/>
                <a:latin typeface="Arial" panose="020B0604020202020204" pitchFamily="34" charset="0"/>
              </a:rPr>
              <a:t>Columbia University. Artificial Intelligence (AI) vs. Machine Learning. </a:t>
            </a:r>
            <a:br>
              <a:rPr lang="en-US" sz="1000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https://ai.engineering.columbia.edu/ai-vs-machine-learning/</a:t>
            </a:r>
            <a:br>
              <a:rPr lang="en-US" sz="1000" dirty="0">
                <a:effectLst/>
                <a:latin typeface="Courier New" panose="02070309020205020404" pitchFamily="49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(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dirty="0">
                <a:effectLst/>
                <a:latin typeface="Arial" panose="020B0604020202020204" pitchFamily="34" charset="0"/>
              </a:rPr>
              <a:t> am 25. 02. 2022).</a:t>
            </a:r>
          </a:p>
          <a:p>
            <a:pPr marL="0" indent="0">
              <a:buNone/>
            </a:pPr>
            <a:r>
              <a:rPr lang="en-US" sz="1000" dirty="0">
                <a:effectLst/>
                <a:latin typeface="Arial" panose="020B0604020202020204" pitchFamily="34" charset="0"/>
              </a:rPr>
              <a:t>[10]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Kaiming</a:t>
            </a:r>
            <a:r>
              <a:rPr lang="en-US" sz="1000" dirty="0">
                <a:effectLst/>
                <a:latin typeface="Arial" panose="020B0604020202020204" pitchFamily="34" charset="0"/>
              </a:rPr>
              <a:t> He u. a. “Deep Residual Learning for Image Recognition”. In: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CoRR</a:t>
            </a:r>
            <a:r>
              <a:rPr lang="en-US" sz="1000" dirty="0">
                <a:effectLst/>
                <a:latin typeface="Arial" panose="020B0604020202020204" pitchFamily="34" charset="0"/>
              </a:rPr>
              <a:t> ab-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s/1512.03385 (2015).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1000" dirty="0">
                <a:effectLst/>
                <a:latin typeface="Arial" panose="020B0604020202020204" pitchFamily="34" charset="0"/>
              </a:rPr>
              <a:t>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1512.03385</a:t>
            </a:r>
            <a:r>
              <a:rPr lang="en-US" sz="1000" dirty="0">
                <a:effectLst/>
                <a:latin typeface="Arial" panose="020B0604020202020204" pitchFamily="34" charset="0"/>
              </a:rPr>
              <a:t>. URL: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http://arxiv.org/abs/1512.</a:t>
            </a:r>
            <a:br>
              <a:rPr lang="en-US" sz="1000" dirty="0"/>
            </a:br>
            <a:r>
              <a:rPr lang="en-US" sz="1000" dirty="0">
                <a:effectLst/>
                <a:latin typeface="Courier New" panose="02070309020205020404" pitchFamily="49" charset="0"/>
              </a:rPr>
              <a:t>03385</a:t>
            </a:r>
            <a:r>
              <a:rPr lang="en-US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[11] Statista. “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Volume of data/information created, captured, copied, and consumed worldwide from 2010 to 2025“</a:t>
            </a:r>
            <a:br>
              <a:rPr lang="en-US" sz="1000" b="1" dirty="0"/>
            </a:br>
            <a:r>
              <a:rPr lang="en-US" sz="1000" dirty="0">
                <a:latin typeface="Arial" panose="020B0604020202020204" pitchFamily="34" charset="0"/>
              </a:rPr>
              <a:t>URL: </a:t>
            </a:r>
            <a:r>
              <a:rPr lang="en-US" sz="1000" dirty="0">
                <a:latin typeface="Arial" panose="020B0604020202020204" pitchFamily="34" charset="0"/>
                <a:hlinkClick r:id="rId2"/>
              </a:rPr>
              <a:t>https://www.statista.com/statistics/871513/worldwide-data-created/</a:t>
            </a:r>
            <a:br>
              <a:rPr lang="en-US" sz="1000" dirty="0">
                <a:latin typeface="Arial" panose="020B060402020202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(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dirty="0">
                <a:effectLst/>
                <a:latin typeface="Arial" panose="020B0604020202020204" pitchFamily="34" charset="0"/>
              </a:rPr>
              <a:t> am 21. 03. 2022).</a:t>
            </a:r>
          </a:p>
          <a:p>
            <a:pPr marL="0" indent="0">
              <a:buNone/>
            </a:pPr>
            <a:r>
              <a:rPr lang="en-US" sz="1000" dirty="0"/>
              <a:t>[12] </a:t>
            </a:r>
            <a:r>
              <a:rPr lang="de-DE" sz="1000" dirty="0">
                <a:effectLst/>
                <a:latin typeface="Arial" panose="020B0604020202020204" pitchFamily="34" charset="0"/>
              </a:rPr>
              <a:t>Alfred Nischwitz u. a. “Bildverarbeitung”. In: Band II des Standardwerks Computergrafik und Bildverarbeitung.</a:t>
            </a:r>
            <a:br>
              <a:rPr lang="de-DE" sz="1000" dirty="0"/>
            </a:br>
            <a:r>
              <a:rPr lang="de-DE" sz="1000" dirty="0">
                <a:effectLst/>
                <a:latin typeface="Arial" panose="020B0604020202020204" pitchFamily="34" charset="0"/>
              </a:rPr>
              <a:t>Springer Vieweg, 2020. ISBN: 978-3-658-28704-7. DOI: </a:t>
            </a:r>
            <a:r>
              <a:rPr lang="de-DE" sz="1000" dirty="0">
                <a:effectLst/>
                <a:latin typeface="Courier New" panose="02070309020205020404" pitchFamily="49" charset="0"/>
              </a:rPr>
              <a:t>10.1007/978- 3- 658-</a:t>
            </a:r>
            <a:br>
              <a:rPr lang="de-DE" sz="1000" dirty="0"/>
            </a:br>
            <a:r>
              <a:rPr lang="de-DE" sz="1000" dirty="0">
                <a:effectLst/>
                <a:latin typeface="Courier New" panose="02070309020205020404" pitchFamily="49" charset="0"/>
              </a:rPr>
              <a:t>28705-4</a:t>
            </a:r>
            <a:r>
              <a:rPr lang="de-DE" sz="1000" dirty="0">
                <a:effectLst/>
                <a:latin typeface="Arial" panose="020B0604020202020204" pitchFamily="34" charset="0"/>
              </a:rPr>
              <a:t>. URL: </a:t>
            </a:r>
            <a:r>
              <a:rPr lang="de-DE" sz="1000" dirty="0">
                <a:effectLst/>
                <a:latin typeface="Courier New" panose="02070309020205020404" pitchFamily="49" charset="0"/>
                <a:hlinkClick r:id="rId3"/>
              </a:rPr>
              <a:t>https://doi.org/10.1007/978-3-658-28705-4</a:t>
            </a:r>
            <a:r>
              <a:rPr lang="de-DE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de-DE" sz="1000" dirty="0">
                <a:latin typeface="Arial" panose="020B0604020202020204" pitchFamily="34" charset="0"/>
              </a:rPr>
              <a:t>[13] Computerphile. „How Blurs &amp; Filters Work“</a:t>
            </a:r>
            <a:br>
              <a:rPr lang="de-DE" sz="1000" dirty="0">
                <a:latin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</a:rPr>
              <a:t>URL: </a:t>
            </a:r>
            <a:r>
              <a:rPr lang="de-DE" sz="1000" dirty="0">
                <a:latin typeface="Arial" panose="020B0604020202020204" pitchFamily="34" charset="0"/>
                <a:hlinkClick r:id="rId4"/>
              </a:rPr>
              <a:t>https://www.youtube.com/watch?v=C_zFhWdM4ic</a:t>
            </a:r>
            <a:br>
              <a:rPr lang="de-DE" sz="1000" dirty="0">
                <a:latin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</a:rPr>
              <a:t>(besucht 21.03.2022)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[14] </a:t>
            </a:r>
            <a:r>
              <a:rPr lang="en-US" sz="1000" dirty="0">
                <a:effectLst/>
                <a:latin typeface="Arial" panose="020B0604020202020204" pitchFamily="34" charset="0"/>
              </a:rPr>
              <a:t>Andrew G. Howard u. a. “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MobileNets</a:t>
            </a:r>
            <a:r>
              <a:rPr lang="en-US" sz="1000" dirty="0">
                <a:effectLst/>
                <a:latin typeface="Arial" panose="020B0604020202020204" pitchFamily="34" charset="0"/>
              </a:rPr>
              <a:t>: Efficient Convolutional Neural Networks</a:t>
            </a:r>
            <a:br>
              <a:rPr lang="en-US" sz="1000" dirty="0"/>
            </a:br>
            <a:r>
              <a:rPr lang="en-US" sz="1000" dirty="0">
                <a:effectLst/>
                <a:latin typeface="Arial" panose="020B0604020202020204" pitchFamily="34" charset="0"/>
              </a:rPr>
              <a:t>for Mobile Vision Applications”. In: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CoRR</a:t>
            </a:r>
            <a:r>
              <a:rPr lang="en-US" sz="1000" dirty="0">
                <a:effectLst/>
                <a:latin typeface="Arial" panose="020B0604020202020204" pitchFamily="34" charset="0"/>
              </a:rPr>
              <a:t> abs/1704.04861 (2017).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1000" dirty="0">
                <a:effectLst/>
                <a:latin typeface="Arial" panose="020B0604020202020204" pitchFamily="34" charset="0"/>
              </a:rPr>
              <a:t>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1704.</a:t>
            </a:r>
            <a:br>
              <a:rPr lang="en-US" sz="1000" dirty="0"/>
            </a:br>
            <a:r>
              <a:rPr lang="en-US" sz="1000" dirty="0">
                <a:effectLst/>
                <a:latin typeface="Courier New" panose="02070309020205020404" pitchFamily="49" charset="0"/>
              </a:rPr>
              <a:t>04861</a:t>
            </a:r>
            <a:r>
              <a:rPr lang="en-US" sz="1000" dirty="0">
                <a:effectLst/>
                <a:latin typeface="Arial" panose="020B0604020202020204" pitchFamily="34" charset="0"/>
              </a:rPr>
              <a:t>. </a:t>
            </a:r>
            <a:br>
              <a:rPr lang="en-US" sz="1000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dirty="0">
                <a:effectLst/>
                <a:latin typeface="Courier New" panose="02070309020205020404" pitchFamily="49" charset="0"/>
                <a:hlinkClick r:id="rId5"/>
              </a:rPr>
              <a:t>http://arxiv.org/abs/1704.04861</a:t>
            </a:r>
            <a:r>
              <a:rPr lang="en-US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000" dirty="0">
                <a:latin typeface="Arial" panose="020B0604020202020204" pitchFamily="34" charset="0"/>
              </a:rPr>
              <a:t>[15] </a:t>
            </a:r>
            <a:r>
              <a:rPr lang="en-US" sz="1000" dirty="0">
                <a:effectLst/>
                <a:latin typeface="Arial" panose="020B0604020202020204" pitchFamily="34" charset="0"/>
              </a:rPr>
              <a:t>Mitchell Doughty. HoloLens-2-Machine-Learning. </a:t>
            </a:r>
            <a:br>
              <a:rPr lang="en-US" sz="1000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https://github.com/</a:t>
            </a:r>
            <a:br>
              <a:rPr lang="en-US" sz="1000" dirty="0"/>
            </a:br>
            <a:r>
              <a:rPr lang="en-US" sz="1000" dirty="0" err="1">
                <a:effectLst/>
                <a:latin typeface="Courier New" panose="02070309020205020404" pitchFamily="49" charset="0"/>
              </a:rPr>
              <a:t>doughtmw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/HoloLens2-Machine-Learning </a:t>
            </a:r>
            <a:r>
              <a:rPr lang="en-US" sz="1000" dirty="0">
                <a:effectLst/>
                <a:latin typeface="Arial" panose="020B0604020202020204" pitchFamily="34" charset="0"/>
              </a:rPr>
              <a:t>(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besucht</a:t>
            </a:r>
            <a:r>
              <a:rPr lang="en-US" sz="1000" dirty="0">
                <a:effectLst/>
                <a:latin typeface="Arial" panose="020B0604020202020204" pitchFamily="34" charset="0"/>
              </a:rPr>
              <a:t> am 10. 03. 2022).</a:t>
            </a:r>
            <a:endParaRPr lang="de-DE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2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917E-8502-4E47-B829-E8AC77E6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H</a:t>
            </a:r>
            <a:r>
              <a:rPr lang="en-US" dirty="0"/>
              <a:t>olo</a:t>
            </a:r>
            <a:r>
              <a:rPr lang="en-US" u="sng" dirty="0"/>
              <a:t>L</a:t>
            </a:r>
            <a:r>
              <a:rPr lang="en-US" dirty="0"/>
              <a:t>ens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805105-0BD8-430A-B02D-95812085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62865"/>
            <a:ext cx="11178800" cy="4095135"/>
          </a:xfrm>
        </p:spPr>
        <p:txBody>
          <a:bodyPr>
            <a:normAutofit/>
          </a:bodyPr>
          <a:lstStyle/>
          <a:p>
            <a:r>
              <a:rPr lang="en-US" dirty="0" err="1"/>
              <a:t>Unternehmen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 </a:t>
            </a:r>
            <a:r>
              <a:rPr lang="en-US" dirty="0" err="1"/>
              <a:t>Einsatzgebiete</a:t>
            </a:r>
            <a:r>
              <a:rPr lang="en-US" dirty="0"/>
              <a:t> für AR-</a:t>
            </a:r>
            <a:r>
              <a:rPr lang="en-US" dirty="0" err="1"/>
              <a:t>Brillen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Hersteller</a:t>
            </a:r>
            <a:r>
              <a:rPr lang="en-US" dirty="0"/>
              <a:t> von AR-</a:t>
            </a:r>
            <a:r>
              <a:rPr lang="en-US" dirty="0" err="1"/>
              <a:t>Brillen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verfügbar</a:t>
            </a:r>
            <a:r>
              <a:rPr lang="en-US" dirty="0"/>
              <a:t> HL 1 und HL 2</a:t>
            </a:r>
          </a:p>
          <a:p>
            <a:endParaRPr lang="en-US" dirty="0"/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Game-Engines (Unity/Unreal)</a:t>
            </a:r>
          </a:p>
          <a:p>
            <a:endParaRPr lang="en-US" dirty="0"/>
          </a:p>
          <a:p>
            <a:r>
              <a:rPr lang="en-US" dirty="0"/>
              <a:t>HoloLens 1 Support </a:t>
            </a:r>
            <a:r>
              <a:rPr lang="en-US" dirty="0" err="1"/>
              <a:t>wird</a:t>
            </a:r>
            <a:r>
              <a:rPr lang="en-US" dirty="0"/>
              <a:t> dieses </a:t>
            </a:r>
            <a:r>
              <a:rPr lang="en-US" dirty="0" err="1"/>
              <a:t>Jahr</a:t>
            </a:r>
            <a:r>
              <a:rPr lang="en-US" dirty="0"/>
              <a:t> </a:t>
            </a:r>
            <a:r>
              <a:rPr lang="en-US" dirty="0" err="1"/>
              <a:t>eingestellt</a:t>
            </a:r>
            <a:r>
              <a:rPr lang="en-US" dirty="0"/>
              <a:t> [2][3]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58809-6BE5-420D-8486-72C86D4F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14" y="3335328"/>
            <a:ext cx="5130798" cy="14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3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CA64-6D28-45F5-BD2D-CDF031A9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K</a:t>
            </a:r>
            <a:r>
              <a:rPr lang="en-US" dirty="0" err="1"/>
              <a:t>ünstliche-</a:t>
            </a:r>
            <a:r>
              <a:rPr lang="en-US" u="sng" dirty="0" err="1"/>
              <a:t>I</a:t>
            </a:r>
            <a:r>
              <a:rPr lang="en-US" dirty="0" err="1"/>
              <a:t>ntelligenz-Methoden</a:t>
            </a:r>
            <a:r>
              <a:rPr lang="en-US" dirty="0"/>
              <a:t> </a:t>
            </a:r>
            <a:r>
              <a:rPr lang="en-US" dirty="0" err="1"/>
              <a:t>Allgemein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4CB0-6DEC-43DA-9D41-04DC3089C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7450217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KI:</a:t>
            </a:r>
            <a:r>
              <a:rPr lang="en-US" dirty="0"/>
              <a:t> 	</a:t>
            </a:r>
            <a:r>
              <a:rPr lang="en-US" dirty="0" err="1"/>
              <a:t>Maschinen</a:t>
            </a:r>
            <a:r>
              <a:rPr lang="en-US" dirty="0"/>
              <a:t> </a:t>
            </a:r>
            <a:r>
              <a:rPr lang="en-US" dirty="0" err="1"/>
              <a:t>ahmen</a:t>
            </a:r>
            <a:r>
              <a:rPr lang="en-US" dirty="0"/>
              <a:t> </a:t>
            </a:r>
            <a:r>
              <a:rPr lang="en-US" dirty="0" err="1"/>
              <a:t>menschliches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 und </a:t>
            </a:r>
            <a:r>
              <a:rPr lang="en-US" dirty="0" err="1"/>
              <a:t>Lernen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        	um </a:t>
            </a:r>
            <a:r>
              <a:rPr lang="en-US" dirty="0" err="1"/>
              <a:t>komplexe</a:t>
            </a:r>
            <a:r>
              <a:rPr lang="en-US" dirty="0"/>
              <a:t>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bewältigen</a:t>
            </a:r>
            <a:r>
              <a:rPr lang="en-US" dirty="0"/>
              <a:t> [9]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Machine-Learning:</a:t>
            </a:r>
            <a:r>
              <a:rPr lang="en-US" dirty="0"/>
              <a:t> </a:t>
            </a:r>
            <a:r>
              <a:rPr lang="en-US" dirty="0" err="1"/>
              <a:t>Methoden</a:t>
            </a:r>
            <a:r>
              <a:rPr lang="en-US" dirty="0"/>
              <a:t> um </a:t>
            </a:r>
            <a:r>
              <a:rPr lang="en-US" dirty="0" err="1"/>
              <a:t>Maschinen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lassen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ML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Überwacht-Lernen</a:t>
            </a:r>
            <a:r>
              <a:rPr lang="en-US" dirty="0"/>
              <a:t>: Label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ML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Unüberwacht-Lernen</a:t>
            </a:r>
            <a:r>
              <a:rPr lang="en-US" dirty="0"/>
              <a:t>: Label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Deep-Learning</a:t>
            </a:r>
            <a:r>
              <a:rPr lang="en-US" dirty="0"/>
              <a:t>: Feature-Learning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Rohdaten</a:t>
            </a:r>
            <a:r>
              <a:rPr lang="en-US" dirty="0"/>
              <a:t> 	      	 	 			          	  Feature </a:t>
            </a:r>
            <a:r>
              <a:rPr lang="en-US" dirty="0" err="1"/>
              <a:t>bauen</a:t>
            </a:r>
            <a:r>
              <a:rPr lang="en-US" dirty="0"/>
              <a:t> </a:t>
            </a:r>
            <a:r>
              <a:rPr lang="en-US" dirty="0" err="1"/>
              <a:t>aufeinander</a:t>
            </a:r>
            <a:r>
              <a:rPr lang="en-US" dirty="0"/>
              <a:t> auf</a:t>
            </a:r>
          </a:p>
          <a:p>
            <a:pPr marL="0" indent="0">
              <a:buNone/>
            </a:pPr>
            <a:r>
              <a:rPr lang="en-US" dirty="0"/>
              <a:t>				   </a:t>
            </a:r>
            <a:r>
              <a:rPr lang="en-US" dirty="0" err="1"/>
              <a:t>geeignet</a:t>
            </a:r>
            <a:r>
              <a:rPr lang="en-US" dirty="0"/>
              <a:t> für NLP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Computervision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690EBC-0267-49EF-A635-917D82C4D68C}"/>
              </a:ext>
            </a:extLst>
          </p:cNvPr>
          <p:cNvSpPr/>
          <p:nvPr/>
        </p:nvSpPr>
        <p:spPr>
          <a:xfrm>
            <a:off x="4218158" y="3481864"/>
            <a:ext cx="205740" cy="19812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8B49-9F39-4359-8D17-D33D4C2A311B}"/>
              </a:ext>
            </a:extLst>
          </p:cNvPr>
          <p:cNvSpPr/>
          <p:nvPr/>
        </p:nvSpPr>
        <p:spPr>
          <a:xfrm rot="2484226">
            <a:off x="4219907" y="3599104"/>
            <a:ext cx="1069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5C726-B5E6-4CB1-98C1-2A011FC94403}"/>
              </a:ext>
            </a:extLst>
          </p:cNvPr>
          <p:cNvSpPr/>
          <p:nvPr/>
        </p:nvSpPr>
        <p:spPr>
          <a:xfrm rot="18678078">
            <a:off x="4261546" y="3571803"/>
            <a:ext cx="1869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0596A5-911F-45CC-A021-B668BAFF5889}"/>
              </a:ext>
            </a:extLst>
          </p:cNvPr>
          <p:cNvSpPr/>
          <p:nvPr/>
        </p:nvSpPr>
        <p:spPr>
          <a:xfrm>
            <a:off x="4472146" y="3753008"/>
            <a:ext cx="205740" cy="19812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606EAB-BEFF-436B-9B96-0DF5A8B92DA0}"/>
              </a:ext>
            </a:extLst>
          </p:cNvPr>
          <p:cNvSpPr/>
          <p:nvPr/>
        </p:nvSpPr>
        <p:spPr>
          <a:xfrm rot="18678078">
            <a:off x="4491051" y="3832383"/>
            <a:ext cx="186977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075A3E-3747-4496-8F9C-9F5B50CF47DC}"/>
              </a:ext>
            </a:extLst>
          </p:cNvPr>
          <p:cNvSpPr/>
          <p:nvPr/>
        </p:nvSpPr>
        <p:spPr>
          <a:xfrm rot="13768124">
            <a:off x="4491051" y="3831793"/>
            <a:ext cx="186977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ED655DBB-9EFF-4BDA-A248-903025DC1C7A}"/>
              </a:ext>
            </a:extLst>
          </p:cNvPr>
          <p:cNvSpPr/>
          <p:nvPr/>
        </p:nvSpPr>
        <p:spPr>
          <a:xfrm>
            <a:off x="2625513" y="4802177"/>
            <a:ext cx="247650" cy="2603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9EE669D3-3942-4191-82DA-4CE4367A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60" y="3679984"/>
            <a:ext cx="4205393" cy="201523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2137A-713D-4547-8849-6C3C6F91FAE3}"/>
              </a:ext>
            </a:extLst>
          </p:cNvPr>
          <p:cNvSpPr/>
          <p:nvPr/>
        </p:nvSpPr>
        <p:spPr>
          <a:xfrm>
            <a:off x="2625513" y="5284184"/>
            <a:ext cx="2476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1DBF-A690-4965-A490-C1B2DF9B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Neuronale</a:t>
            </a:r>
            <a:r>
              <a:rPr lang="en-US" dirty="0"/>
              <a:t> </a:t>
            </a:r>
            <a:r>
              <a:rPr lang="en-US" dirty="0" err="1"/>
              <a:t>Netze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A1BB1-F6D1-44CB-AAE3-FE8FF0BD3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Neuron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82858-1030-40D5-A2B0-1D18116F4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F57A6-19AB-4CFF-8E70-EDF72718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Neuronales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Netz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60180-01EA-4E2D-B7E4-96BCE076C3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8D90C23-3626-4B0B-9AC6-0A34DEFA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58" y="3183110"/>
            <a:ext cx="3475805" cy="217737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9A0A497-E6F0-4F15-BC35-38D3CF30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36" y="3082477"/>
            <a:ext cx="3558540" cy="227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EC67B-D3DF-48DA-985A-FC6B716096AF}"/>
              </a:ext>
            </a:extLst>
          </p:cNvPr>
          <p:cNvSpPr txBox="1"/>
          <p:nvPr/>
        </p:nvSpPr>
        <p:spPr>
          <a:xfrm>
            <a:off x="2747760" y="5360481"/>
            <a:ext cx="86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[4,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Seite</a:t>
            </a:r>
            <a:r>
              <a:rPr lang="en-US" sz="1000" dirty="0">
                <a:effectLst/>
                <a:latin typeface="Arial" panose="020B0604020202020204" pitchFamily="34" charset="0"/>
              </a:rPr>
              <a:t> 33]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C8887-EE90-4645-B42D-C7E4407D2037}"/>
              </a:ext>
            </a:extLst>
          </p:cNvPr>
          <p:cNvSpPr txBox="1"/>
          <p:nvPr/>
        </p:nvSpPr>
        <p:spPr>
          <a:xfrm>
            <a:off x="7535333" y="5360480"/>
            <a:ext cx="2912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  <a:latin typeface="Arial" panose="020B0604020202020204" pitchFamily="34" charset="0"/>
              </a:rPr>
              <a:t>Neuronales</a:t>
            </a:r>
            <a:r>
              <a:rPr lang="en-US" sz="1000" dirty="0">
                <a:effectLst/>
                <a:latin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Netz</a:t>
            </a:r>
            <a:r>
              <a:rPr lang="en-US" sz="1000" dirty="0">
                <a:effectLst/>
                <a:latin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mit</a:t>
            </a:r>
            <a:r>
              <a:rPr lang="en-US" sz="1000" dirty="0">
                <a:effectLst/>
                <a:latin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einem</a:t>
            </a:r>
            <a:r>
              <a:rPr lang="en-US" sz="1000" dirty="0">
                <a:effectLst/>
                <a:latin typeface="Arial" panose="020B0604020202020204" pitchFamily="34" charset="0"/>
              </a:rPr>
              <a:t> Hidden-Layer [5]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027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9EA4-A331-4027-9580-927E1A37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</a:t>
            </a:r>
            <a:r>
              <a:rPr lang="en-US" dirty="0"/>
              <a:t>ctivation-</a:t>
            </a:r>
            <a:r>
              <a:rPr lang="en-US" u="sng" dirty="0"/>
              <a:t>F</a:t>
            </a:r>
            <a:r>
              <a:rPr lang="en-US" dirty="0"/>
              <a:t>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5C9A72-24E7-4C57-A9F0-930C7508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25410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AFs </a:t>
            </a:r>
            <a:r>
              <a:rPr lang="en-US" dirty="0" err="1"/>
              <a:t>liefern</a:t>
            </a:r>
            <a:r>
              <a:rPr lang="en-US" dirty="0"/>
              <a:t> den Output für den </a:t>
            </a:r>
            <a:r>
              <a:rPr lang="en-US" dirty="0" err="1"/>
              <a:t>nächsten</a:t>
            </a:r>
            <a:r>
              <a:rPr lang="en-US" dirty="0"/>
              <a:t> Layer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existieren</a:t>
            </a:r>
            <a:r>
              <a:rPr lang="en-US" dirty="0"/>
              <a:t>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Varianten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Anfangs</a:t>
            </a:r>
            <a:r>
              <a:rPr lang="en-US" dirty="0"/>
              <a:t> Sigmoid-Function und Hyperbolic-Tangent-Function</a:t>
            </a:r>
          </a:p>
          <a:p>
            <a:endParaRPr lang="en-US" dirty="0"/>
          </a:p>
          <a:p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beliebteste</a:t>
            </a:r>
            <a:r>
              <a:rPr lang="en-US" dirty="0"/>
              <a:t> AF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existieren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weitere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7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84914873-F9B1-4F59-AD26-13F04B77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463"/>
            <a:ext cx="12192000" cy="548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E473C-6283-494B-BDF1-F6C7F938E52D}"/>
              </a:ext>
            </a:extLst>
          </p:cNvPr>
          <p:cNvSpPr txBox="1"/>
          <p:nvPr/>
        </p:nvSpPr>
        <p:spPr>
          <a:xfrm>
            <a:off x="4316361" y="617053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Vergleich</a:t>
            </a:r>
            <a:r>
              <a:rPr lang="en-US" dirty="0"/>
              <a:t> von AFs [5]</a:t>
            </a:r>
          </a:p>
        </p:txBody>
      </p:sp>
    </p:spTree>
    <p:extLst>
      <p:ext uri="{BB962C8B-B14F-4D97-AF65-F5344CB8AC3E}">
        <p14:creationId xmlns:p14="http://schemas.microsoft.com/office/powerpoint/2010/main" val="177042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C44413-594A-4FAF-818A-8476C863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</a:t>
            </a:r>
            <a:r>
              <a:rPr lang="en-US" dirty="0"/>
              <a:t>onvolutional-</a:t>
            </a:r>
            <a:r>
              <a:rPr lang="en-US" u="sng" dirty="0"/>
              <a:t>N</a:t>
            </a:r>
            <a:r>
              <a:rPr lang="en-US" dirty="0"/>
              <a:t>eural-</a:t>
            </a:r>
            <a:r>
              <a:rPr lang="en-US" u="sng" dirty="0"/>
              <a:t>N</a:t>
            </a:r>
            <a:r>
              <a:rPr lang="en-US" dirty="0"/>
              <a:t>etwork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E43EB-FC90-4F78-B13E-CB9BF61A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Ortsbereich</a:t>
            </a:r>
            <a:r>
              <a:rPr lang="en-US" dirty="0"/>
              <a:t> für </a:t>
            </a:r>
            <a:r>
              <a:rPr lang="en-US" dirty="0" err="1"/>
              <a:t>Vorhersage</a:t>
            </a:r>
            <a:r>
              <a:rPr lang="en-US" dirty="0"/>
              <a:t> </a:t>
            </a:r>
            <a:r>
              <a:rPr lang="en-US" dirty="0" err="1"/>
              <a:t>benutzt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Besonders</a:t>
            </a:r>
            <a:r>
              <a:rPr lang="en-US" dirty="0"/>
              <a:t> </a:t>
            </a:r>
            <a:r>
              <a:rPr lang="en-US" dirty="0" err="1"/>
              <a:t>nützlich</a:t>
            </a:r>
            <a:r>
              <a:rPr lang="en-US" dirty="0"/>
              <a:t> für </a:t>
            </a:r>
            <a:r>
              <a:rPr lang="en-US" dirty="0" err="1"/>
              <a:t>Bilddaten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Hauptmerkmal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Convolutional- und Pooling-Layer</a:t>
            </a:r>
          </a:p>
        </p:txBody>
      </p:sp>
    </p:spTree>
    <p:extLst>
      <p:ext uri="{BB962C8B-B14F-4D97-AF65-F5344CB8AC3E}">
        <p14:creationId xmlns:p14="http://schemas.microsoft.com/office/powerpoint/2010/main" val="183603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DAA18F3-391F-41E2-ADF5-13041349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4" y="0"/>
            <a:ext cx="11232292" cy="6866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E0BDA-5B5A-45CA-AA62-8E4F73712A9A}"/>
              </a:ext>
            </a:extLst>
          </p:cNvPr>
          <p:cNvSpPr txBox="1"/>
          <p:nvPr/>
        </p:nvSpPr>
        <p:spPr>
          <a:xfrm>
            <a:off x="9630697" y="12192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13x13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C2B4B-1C64-4EC0-88FA-64FDF0E76E00}"/>
              </a:ext>
            </a:extLst>
          </p:cNvPr>
          <p:cNvSpPr txBox="1"/>
          <p:nvPr/>
        </p:nvSpPr>
        <p:spPr>
          <a:xfrm>
            <a:off x="3372466" y="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26x26</a:t>
            </a:r>
          </a:p>
        </p:txBody>
      </p:sp>
    </p:spTree>
    <p:extLst>
      <p:ext uri="{BB962C8B-B14F-4D97-AF65-F5344CB8AC3E}">
        <p14:creationId xmlns:p14="http://schemas.microsoft.com/office/powerpoint/2010/main" val="134738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2925</TotalTime>
  <Words>1298</Words>
  <Application>Microsoft Office PowerPoint</Application>
  <PresentationFormat>Widescreen</PresentationFormat>
  <Paragraphs>193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Calibri</vt:lpstr>
      <vt:lpstr>Century Gothic</vt:lpstr>
      <vt:lpstr>Courier New</vt:lpstr>
      <vt:lpstr>Wingdings 2</vt:lpstr>
      <vt:lpstr>Quotable</vt:lpstr>
      <vt:lpstr>Evaluierung der Microsoft HoloLens für den Einsatz der KI-basierten forensischen Personenanalyse</vt:lpstr>
      <vt:lpstr>Motivation</vt:lpstr>
      <vt:lpstr>HoloLens</vt:lpstr>
      <vt:lpstr>Künstliche-Intelligenz-Methoden Allgemein </vt:lpstr>
      <vt:lpstr>Neuronale Netze</vt:lpstr>
      <vt:lpstr>Activation-Functions</vt:lpstr>
      <vt:lpstr>PowerPoint Presentation</vt:lpstr>
      <vt:lpstr>Convolutional-Neural-Network</vt:lpstr>
      <vt:lpstr>PowerPoint Presentation</vt:lpstr>
      <vt:lpstr>Filter in der Bildverbeitung</vt:lpstr>
      <vt:lpstr>Filter in der Bildverbeitung</vt:lpstr>
      <vt:lpstr>PowerPoint Presentation</vt:lpstr>
      <vt:lpstr>Convolutional-Layer</vt:lpstr>
      <vt:lpstr>Erwähnenswerte CNNs</vt:lpstr>
      <vt:lpstr>PowerPoint Presentation</vt:lpstr>
      <vt:lpstr>PowerPoint Presentation</vt:lpstr>
      <vt:lpstr>MediaPipe</vt:lpstr>
      <vt:lpstr>MediaPipe’s BlazeMesh</vt:lpstr>
      <vt:lpstr>MediaPipe’s BlazeMesh</vt:lpstr>
      <vt:lpstr>MediaPipe’s Pose-Estimation</vt:lpstr>
      <vt:lpstr>PowerPoint Presentation</vt:lpstr>
      <vt:lpstr>PowerPoint Presentation</vt:lpstr>
      <vt:lpstr>Anwendung</vt:lpstr>
      <vt:lpstr>PowerPoint Presentation</vt:lpstr>
      <vt:lpstr>Ergebnis</vt:lpstr>
      <vt:lpstr>Ausblick</vt:lpstr>
      <vt:lpstr>PowerPoint Presentation</vt:lpstr>
      <vt:lpstr>Referenzen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Evaluierung der Microsoft HoloLens für den Einsatz der KI-basierten forensischen Personenanalyse</dc:title>
  <dc:creator>Förster, Vladislav Rene</dc:creator>
  <cp:lastModifiedBy>Förster, Vladislav Rene</cp:lastModifiedBy>
  <cp:revision>5</cp:revision>
  <dcterms:created xsi:type="dcterms:W3CDTF">2022-03-18T15:38:50Z</dcterms:created>
  <dcterms:modified xsi:type="dcterms:W3CDTF">2022-03-22T03:51:55Z</dcterms:modified>
</cp:coreProperties>
</file>